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6" r:id="rId18"/>
    <p:sldId id="277" r:id="rId19"/>
    <p:sldId id="279" r:id="rId20"/>
    <p:sldId id="283" r:id="rId21"/>
    <p:sldId id="274" r:id="rId22"/>
    <p:sldId id="288" r:id="rId23"/>
    <p:sldId id="286" r:id="rId24"/>
    <p:sldId id="280" r:id="rId25"/>
    <p:sldId id="281" r:id="rId26"/>
    <p:sldId id="282" r:id="rId27"/>
    <p:sldId id="284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SiOnline Tecnomart Private Limited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C144-C5B1-423E-A8F1-F5E47BC48D57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2333-445C-4E77-ACEB-64395F29A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8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SiOnline Tecnomart Private Limited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7C4B-C99E-4EA8-8ECD-1182CA7B8279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EDCC1-BE62-4986-B269-21430060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0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nline.co.in/" TargetMode="External"/><Relationship Id="rId2" Type="http://schemas.openxmlformats.org/officeDocument/2006/relationships/hyperlink" Target="mailto:support@sionline.co.i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 Online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technomart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private limited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34216" y="2443907"/>
            <a:ext cx="7030789" cy="185390"/>
          </a:xfrm>
        </p:spPr>
        <p:txBody>
          <a:bodyPr>
            <a:noAutofit/>
          </a:bodyPr>
          <a:lstStyle/>
          <a:p>
            <a:r>
              <a:rPr lang="en-US" sz="1000" b="1" dirty="0" smtClean="0">
                <a:latin typeface="Leelawadee" pitchFamily="34" charset="-34"/>
                <a:cs typeface="Leelawadee" pitchFamily="34" charset="-34"/>
              </a:rPr>
              <a:t>Prepaid recharge, bill pay, </a:t>
            </a:r>
            <a:r>
              <a:rPr lang="en-US" sz="1000" b="1" dirty="0" smtClean="0">
                <a:latin typeface="Leelawadee" pitchFamily="34" charset="-34"/>
                <a:cs typeface="Leelawadee" pitchFamily="34" charset="-34"/>
              </a:rPr>
              <a:t>Air </a:t>
            </a:r>
            <a:r>
              <a:rPr lang="en-US" sz="1000" b="1" dirty="0" smtClean="0">
                <a:latin typeface="Leelawadee" pitchFamily="34" charset="-34"/>
                <a:cs typeface="Leelawadee" pitchFamily="34" charset="-34"/>
              </a:rPr>
              <a:t>&amp; </a:t>
            </a:r>
            <a:r>
              <a:rPr lang="en-US" sz="1000" b="1" dirty="0" smtClean="0">
                <a:latin typeface="Leelawadee" pitchFamily="34" charset="-34"/>
                <a:cs typeface="Leelawadee" pitchFamily="34" charset="-34"/>
              </a:rPr>
              <a:t>bus ticket &amp; </a:t>
            </a:r>
            <a:r>
              <a:rPr lang="en-US" sz="1000" b="1" dirty="0" smtClean="0">
                <a:latin typeface="Leelawadee" pitchFamily="34" charset="-34"/>
                <a:cs typeface="Leelawadee" pitchFamily="34" charset="-34"/>
              </a:rPr>
              <a:t>more</a:t>
            </a:r>
            <a:endParaRPr lang="en-US" sz="1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07412-660 330 (100 lines) Support@sionline.co.in</a:t>
            </a:r>
            <a:endParaRPr lang="en-US" b="1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</a:t>
            </a:fld>
            <a:endParaRPr lang="en-US"/>
          </a:p>
        </p:txBody>
      </p:sp>
      <p:sp>
        <p:nvSpPr>
          <p:cNvPr id="7" name="AutoShape 14" descr="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1"/>
          <a:stretch/>
        </p:blipFill>
        <p:spPr bwMode="auto">
          <a:xfrm>
            <a:off x="5068263" y="2708920"/>
            <a:ext cx="3958680" cy="31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2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Recouncilation</a:t>
            </a:r>
            <a:r>
              <a:rPr lang="en-US" b="1" dirty="0" smtClean="0">
                <a:solidFill>
                  <a:srgbClr val="FF0000"/>
                </a:solidFill>
              </a:rPr>
              <a:t> Report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681" b="7327"/>
          <a:stretch/>
        </p:blipFill>
        <p:spPr bwMode="auto">
          <a:xfrm>
            <a:off x="687865" y="949429"/>
            <a:ext cx="7776864" cy="396044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67544" y="51571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Check Your Day/Month Wise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Recouncialtion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Opening &amp; Closing Balance,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Balance Transfers,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Commisions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&amp; Charges Etc. Here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5580497" y="1053116"/>
            <a:ext cx="503289" cy="1800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8024" y="1137989"/>
            <a:ext cx="23042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Date Range Selector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Up Arrow 9"/>
          <p:cNvSpPr/>
          <p:nvPr/>
        </p:nvSpPr>
        <p:spPr>
          <a:xfrm rot="19277108">
            <a:off x="3189160" y="1663392"/>
            <a:ext cx="317361" cy="985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79711" y="1334317"/>
            <a:ext cx="22013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   Opening Balance 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238073" y="2639932"/>
            <a:ext cx="396045" cy="15811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56473" y="2684338"/>
            <a:ext cx="2524577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Selected Date Range 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Debit &amp; Credit Details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Balance Sent &amp; Rcvd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Recharge</a:t>
            </a:r>
          </a:p>
          <a:p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Commision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Charges, ETC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7271" y="4723543"/>
            <a:ext cx="179590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Closing Balance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5" name="Left-Up Arrow 14"/>
          <p:cNvSpPr/>
          <p:nvPr/>
        </p:nvSpPr>
        <p:spPr>
          <a:xfrm rot="5611496">
            <a:off x="4319972" y="4438664"/>
            <a:ext cx="468052" cy="7185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20472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Transfer Balance to retailer page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322" b="16875"/>
          <a:stretch/>
        </p:blipFill>
        <p:spPr bwMode="auto">
          <a:xfrm>
            <a:off x="611560" y="1196752"/>
            <a:ext cx="7848872" cy="331236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39942" y="4573090"/>
            <a:ext cx="758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Just  Select Retailer Name &amp; update Amount to Transfer Balance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0662" y="2281223"/>
            <a:ext cx="266976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Transfer Balance By Retailer Number Or ID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061912"/>
            <a:ext cx="15841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Enter Amount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933056"/>
            <a:ext cx="18722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Submit Button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Left-Up Arrow 10"/>
          <p:cNvSpPr/>
          <p:nvPr/>
        </p:nvSpPr>
        <p:spPr>
          <a:xfrm rot="5400000">
            <a:off x="4264652" y="3707008"/>
            <a:ext cx="648072" cy="5426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220072" y="2492896"/>
            <a:ext cx="576064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>
            <a:off x="2555776" y="2677562"/>
            <a:ext cx="936104" cy="384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7" y="221883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Profile management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Leelawadee" pitchFamily="34" charset="-34"/>
                <a:cs typeface="Leelawadee" pitchFamily="34" charset="-34"/>
              </a:rPr>
              <a:t>November-2015</a:t>
            </a:r>
            <a:endParaRPr lang="en-US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Leelawadee" pitchFamily="34" charset="-34"/>
                <a:cs typeface="Leelawadee" pitchFamily="34" charset="-34"/>
              </a:rPr>
              <a:t>Call us at 07412-660 330 (100 lines) Support@sionline.co.in</a:t>
            </a:r>
            <a:endParaRPr lang="en-US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>
                <a:latin typeface="Leelawadee" pitchFamily="34" charset="-34"/>
                <a:cs typeface="Leelawadee" pitchFamily="34" charset="-34"/>
              </a:rPr>
              <a:t>12</a:t>
            </a:fld>
            <a:endParaRPr lang="en-US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897" b="4956"/>
          <a:stretch/>
        </p:blipFill>
        <p:spPr bwMode="auto">
          <a:xfrm>
            <a:off x="539552" y="1571162"/>
            <a:ext cx="5942330" cy="294449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/>
          <p:nvPr/>
        </p:nvPicPr>
        <p:blipFill rotWithShape="1">
          <a:blip r:embed="rId3"/>
          <a:srcRect l="15266" t="52371" r="38087" b="7112"/>
          <a:stretch/>
        </p:blipFill>
        <p:spPr bwMode="auto">
          <a:xfrm>
            <a:off x="5292080" y="3043409"/>
            <a:ext cx="3024336" cy="1880203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39552" y="77052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View Your Account Details in Profile biz Date of Activation, Balance, Category, Change Mobile Number, Email ID, Update Password ETC, 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52606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Add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Upto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3 Numbers in Single Profile &gt;&gt;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868144" y="1548322"/>
            <a:ext cx="432048" cy="143608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053412" y="3983510"/>
            <a:ext cx="144016" cy="91189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7428" y="3905269"/>
            <a:ext cx="1876234" cy="1246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5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Default </a:t>
            </a:r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Number</a:t>
            </a:r>
          </a:p>
          <a:p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Secondary Number</a:t>
            </a:r>
          </a:p>
          <a:p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3</a:t>
            </a:r>
            <a:r>
              <a:rPr lang="en-US" sz="1500" baseline="30000" dirty="0" smtClean="0">
                <a:latin typeface="Leelawadee" pitchFamily="34" charset="-34"/>
                <a:cs typeface="Leelawadee" pitchFamily="34" charset="-34"/>
              </a:rPr>
              <a:t>rd</a:t>
            </a:r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Number</a:t>
            </a:r>
          </a:p>
          <a:p>
            <a:endParaRPr lang="en-US" sz="15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1870104"/>
            <a:ext cx="20162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Your Account Activation Details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1162" y="1362746"/>
            <a:ext cx="14028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User Profile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5686" y="2780927"/>
            <a:ext cx="140415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Leelawadee" pitchFamily="34" charset="-34"/>
                <a:cs typeface="Leelawadee" pitchFamily="34" charset="-34"/>
              </a:rPr>
              <a:t>Personal Info</a:t>
            </a:r>
          </a:p>
          <a:p>
            <a:r>
              <a:rPr lang="en-US" sz="1200" dirty="0" smtClean="0">
                <a:latin typeface="Leelawadee" pitchFamily="34" charset="-34"/>
                <a:cs typeface="Leelawadee" pitchFamily="34" charset="-34"/>
              </a:rPr>
              <a:t>DOB / PAN Card</a:t>
            </a:r>
          </a:p>
          <a:p>
            <a:r>
              <a:rPr lang="en-US" sz="1200" dirty="0" smtClean="0">
                <a:latin typeface="Leelawadee" pitchFamily="34" charset="-34"/>
                <a:cs typeface="Leelawadee" pitchFamily="34" charset="-34"/>
              </a:rPr>
              <a:t>Email  </a:t>
            </a:r>
          </a:p>
          <a:p>
            <a:r>
              <a:rPr lang="en-US" sz="1200" dirty="0" smtClean="0">
                <a:latin typeface="Leelawadee" pitchFamily="34" charset="-34"/>
                <a:cs typeface="Leelawadee" pitchFamily="34" charset="-34"/>
              </a:rPr>
              <a:t>A/C Status</a:t>
            </a:r>
            <a:endParaRPr lang="en-US" sz="12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170" y="3983510"/>
            <a:ext cx="164452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Contact information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971600" y="3717032"/>
            <a:ext cx="504056" cy="2664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9" name="Left-Up Arrow 18"/>
          <p:cNvSpPr/>
          <p:nvPr/>
        </p:nvSpPr>
        <p:spPr>
          <a:xfrm rot="5400000">
            <a:off x="2431390" y="2823253"/>
            <a:ext cx="806288" cy="32230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1" name="Left-Up Arrow 20"/>
          <p:cNvSpPr/>
          <p:nvPr/>
        </p:nvSpPr>
        <p:spPr>
          <a:xfrm rot="10800000">
            <a:off x="2483767" y="1416854"/>
            <a:ext cx="786745" cy="31613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5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Customised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ICICI Bank Corporate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Account  Creation Tie Up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112" b="29311"/>
          <a:stretch/>
        </p:blipFill>
        <p:spPr bwMode="auto">
          <a:xfrm>
            <a:off x="467544" y="1091786"/>
            <a:ext cx="7920880" cy="354116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67544" y="72231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eelawadee" pitchFamily="34" charset="-34"/>
                <a:cs typeface="Leelawadee" pitchFamily="34" charset="-34"/>
              </a:rPr>
              <a:t>for Every Retailer &amp; Distributor Added, For Faster NEFT Balance Update</a:t>
            </a:r>
          </a:p>
          <a:p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6228184" y="2117049"/>
            <a:ext cx="1058416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176" y="3103457"/>
            <a:ext cx="2520280" cy="7848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Click On ICICI Bank Logo </a:t>
            </a:r>
          </a:p>
          <a:p>
            <a:pPr algn="ctr"/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To Know Dedicated </a:t>
            </a:r>
          </a:p>
          <a:p>
            <a:pPr algn="ctr"/>
            <a:r>
              <a:rPr lang="en-US" sz="1500" dirty="0" smtClean="0">
                <a:latin typeface="Leelawadee" pitchFamily="34" charset="-34"/>
                <a:cs typeface="Leelawadee" pitchFamily="34" charset="-34"/>
              </a:rPr>
              <a:t>ICICI Bank Account Details</a:t>
            </a:r>
            <a:endParaRPr lang="en-US" sz="15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6" name="Right Brace 15"/>
          <p:cNvSpPr/>
          <p:nvPr/>
        </p:nvSpPr>
        <p:spPr>
          <a:xfrm rot="10800000">
            <a:off x="2627784" y="1916832"/>
            <a:ext cx="576064" cy="86409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1561" y="1922057"/>
            <a:ext cx="200809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Account Name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Account Number &amp; Other Details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798" y="3149623"/>
            <a:ext cx="2085001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Dedicated Account Number in Combination of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SiOTPL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&amp; 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Your  Dealer ID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10800000" flipV="1">
            <a:off x="2712194" y="2103371"/>
            <a:ext cx="1944215" cy="1512168"/>
          </a:xfrm>
          <a:prstGeom prst="curvedConnector3">
            <a:avLst>
              <a:gd name="adj1" fmla="val -25251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Get Details &amp; Pre information of Upcoming </a:t>
            </a:r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Events</a:t>
            </a:r>
            <a:r>
              <a:rPr lang="en-US" sz="20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in Your Login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897" b="29095"/>
          <a:stretch/>
        </p:blipFill>
        <p:spPr bwMode="auto">
          <a:xfrm>
            <a:off x="323528" y="740442"/>
            <a:ext cx="8208912" cy="375718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79512" y="4653136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Events Details fro Bank </a:t>
            </a:r>
            <a:r>
              <a:rPr lang="en-US" dirty="0">
                <a:latin typeface="Leelawadee" pitchFamily="34" charset="-34"/>
                <a:cs typeface="Leelawadee" pitchFamily="34" charset="-34"/>
              </a:rPr>
              <a:t>Holidays – Festivals – New Updates – Additions in Service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ETC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72200" y="1700808"/>
            <a:ext cx="432048" cy="9211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0" y="2621950"/>
            <a:ext cx="273630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Upcoming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Events &amp; Notification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Bell </a:t>
            </a:r>
          </a:p>
          <a:p>
            <a:pPr algn="ctr"/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619036"/>
            <a:ext cx="396044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Upon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Clicking the Notification Bell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Notification &amp; Events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PopUp</a:t>
            </a:r>
            <a:endParaRPr lang="en-US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1772626" y="1547854"/>
            <a:ext cx="1134252" cy="1008112"/>
          </a:xfrm>
          <a:prstGeom prst="bentConnector3">
            <a:avLst>
              <a:gd name="adj1" fmla="val 100851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681" b="6465"/>
          <a:stretch/>
        </p:blipFill>
        <p:spPr bwMode="auto">
          <a:xfrm>
            <a:off x="612775" y="724966"/>
            <a:ext cx="8188645" cy="437833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23528" y="260648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Insta</a:t>
            </a:r>
            <a:r>
              <a:rPr lang="en-US" sz="2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Refill Option for 24x7 365 Days Balance Update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10330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elawadee" pitchFamily="34" charset="-34"/>
                <a:cs typeface="Leelawadee" pitchFamily="34" charset="-34"/>
              </a:rPr>
              <a:t>Getting Low in Balance, Nothing to Worry…</a:t>
            </a:r>
          </a:p>
          <a:p>
            <a:pPr algn="ctr"/>
            <a:r>
              <a:rPr lang="en-US" dirty="0">
                <a:latin typeface="Leelawadee" pitchFamily="34" charset="-34"/>
                <a:cs typeface="Leelawadee" pitchFamily="34" charset="-34"/>
              </a:rPr>
              <a:t>Get Your Account Balance Updated instantly, With Secured </a:t>
            </a:r>
            <a:r>
              <a:rPr lang="en-US" dirty="0" err="1">
                <a:latin typeface="Leelawadee" pitchFamily="34" charset="-34"/>
                <a:cs typeface="Leelawadee" pitchFamily="34" charset="-34"/>
              </a:rPr>
              <a:t>PayU</a:t>
            </a:r>
            <a:r>
              <a:rPr lang="en-US" dirty="0">
                <a:latin typeface="Leelawadee" pitchFamily="34" charset="-34"/>
                <a:cs typeface="Leelawadee" pitchFamily="34" charset="-34"/>
              </a:rPr>
              <a:t> Payment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Gateway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AutoShape 5" descr="Image result for pay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 descr="Image result for pay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23647" y="44831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Powered By 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59003"/>
            <a:ext cx="1939345" cy="985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8819" y="1183908"/>
            <a:ext cx="237626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24x7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insta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Refill Menu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1559335" y="1890872"/>
            <a:ext cx="1496432" cy="401736"/>
          </a:xfrm>
          <a:prstGeom prst="bent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222" y="1960435"/>
            <a:ext cx="385911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Live Balance Update in 2 Second’s </a:t>
            </a:r>
          </a:p>
          <a:p>
            <a:pPr algn="ctr"/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Insta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Refill 24x7 Available on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Debit Card &amp; Net Banking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flipV="1">
            <a:off x="2490435" y="2738724"/>
            <a:ext cx="2399546" cy="432048"/>
          </a:xfrm>
          <a:prstGeom prst="bentConnector3">
            <a:avLst>
              <a:gd name="adj1" fmla="val -6281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3635896" y="2926612"/>
            <a:ext cx="3168352" cy="432049"/>
          </a:xfrm>
          <a:prstGeom prst="bentConnector3">
            <a:avLst>
              <a:gd name="adj1" fmla="val 101061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54864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Customize your margins for recharge in flexi plan</a:t>
            </a:r>
            <a:endParaRPr lang="en-US" sz="22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t="6465" b="4526"/>
          <a:stretch/>
        </p:blipFill>
        <p:spPr bwMode="auto">
          <a:xfrm>
            <a:off x="611560" y="980728"/>
            <a:ext cx="7578968" cy="356521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7504" y="4725144"/>
            <a:ext cx="88569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Leelawadee" pitchFamily="34" charset="-34"/>
                <a:cs typeface="Leelawadee" pitchFamily="34" charset="-34"/>
              </a:rPr>
              <a:t>Set Here How Much % Margin You Want to Keep &amp; how You Want to Transfer to Retailer</a:t>
            </a:r>
            <a:endParaRPr lang="en-US" sz="17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237076"/>
            <a:ext cx="22682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Total Margin of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Distributor Details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368" y="2398154"/>
            <a:ext cx="21602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Select Here Margin You Want To Keep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3828" y="2636912"/>
            <a:ext cx="30598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Leelawadee" pitchFamily="34" charset="-34"/>
                <a:cs typeface="Leelawadee" pitchFamily="34" charset="-34"/>
              </a:rPr>
              <a:t>Total (-) Distributor Margin</a:t>
            </a:r>
          </a:p>
          <a:p>
            <a:pPr algn="ctr"/>
            <a:r>
              <a:rPr lang="en-US" sz="1600" dirty="0" smtClean="0">
                <a:latin typeface="Leelawadee" pitchFamily="34" charset="-34"/>
                <a:cs typeface="Leelawadee" pitchFamily="34" charset="-34"/>
              </a:rPr>
              <a:t>Rest Will Be Credited To Retailer</a:t>
            </a:r>
            <a:endParaRPr lang="en-US" sz="1600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21750" y="1772816"/>
            <a:ext cx="1134126" cy="144887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91792" y="1857224"/>
            <a:ext cx="72008" cy="54093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4288" y="1857224"/>
            <a:ext cx="144016" cy="7796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Deposit request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7542" b="4526"/>
          <a:stretch/>
        </p:blipFill>
        <p:spPr bwMode="auto">
          <a:xfrm>
            <a:off x="467544" y="1331096"/>
            <a:ext cx="7344816" cy="316835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67544" y="60587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No Need To Call </a:t>
            </a:r>
            <a:r>
              <a:rPr lang="en-US" sz="1600" b="1" dirty="0" err="1" smtClean="0">
                <a:latin typeface="Leelawadee" pitchFamily="34" charset="-34"/>
                <a:cs typeface="Leelawadee" pitchFamily="34" charset="-34"/>
              </a:rPr>
              <a:t>SiOnline</a:t>
            </a:r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 when you deposit payments for balance.</a:t>
            </a:r>
          </a:p>
          <a:p>
            <a:pPr algn="ctr"/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Just update request to get balance automatically in scheduled time.</a:t>
            </a:r>
            <a:endParaRPr lang="en-US" sz="1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3" name="Content Placeholder 8"/>
          <p:cNvPicPr>
            <a:picLocks/>
          </p:cNvPicPr>
          <p:nvPr/>
        </p:nvPicPr>
        <p:blipFill rotWithShape="1">
          <a:blip r:embed="rId3"/>
          <a:srcRect t="6897" b="4741"/>
          <a:stretch/>
        </p:blipFill>
        <p:spPr bwMode="auto">
          <a:xfrm>
            <a:off x="5652120" y="3498127"/>
            <a:ext cx="3200400" cy="158993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323528" y="46531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Schedule Time Display for Estimated Update Time &gt;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5197339"/>
            <a:ext cx="34164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Result Page Showing Estimated Time of Wallet Refill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Up Arrow 2"/>
          <p:cNvSpPr/>
          <p:nvPr/>
        </p:nvSpPr>
        <p:spPr>
          <a:xfrm rot="2687994">
            <a:off x="7203161" y="4424322"/>
            <a:ext cx="327216" cy="8733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7954" y="2853806"/>
            <a:ext cx="144016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Depositor Details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&amp; Amount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and Date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Details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5" name="Right Brace 14"/>
          <p:cNvSpPr/>
          <p:nvPr/>
        </p:nvSpPr>
        <p:spPr>
          <a:xfrm rot="10800000">
            <a:off x="1526425" y="2492896"/>
            <a:ext cx="504057" cy="136815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Call back request option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1171" y="2123690"/>
            <a:ext cx="6571934" cy="740664"/>
          </a:xfrm>
        </p:spPr>
        <p:txBody>
          <a:bodyPr>
            <a:noAutofit/>
          </a:bodyPr>
          <a:lstStyle/>
          <a:p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No Need to Waste Your Money in Calling </a:t>
            </a:r>
            <a:r>
              <a:rPr lang="en-US" sz="1700" b="0" dirty="0" err="1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</a:t>
            </a:r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.</a:t>
            </a:r>
          </a:p>
          <a:p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Simply Update Call Back Request &amp; We Will Call You Back !!!!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Placeholder 7"/>
          <p:cNvPicPr>
            <a:picLocks noGrp="1"/>
          </p:cNvPicPr>
          <p:nvPr>
            <p:ph type="pic" sz="quarter" idx="14"/>
          </p:nvPr>
        </p:nvPicPr>
        <p:blipFill rotWithShape="1">
          <a:blip r:embed="rId2"/>
          <a:srcRect l="20835" t="12913" r="20835" b="6381"/>
          <a:stretch/>
        </p:blipFill>
        <p:spPr bwMode="auto">
          <a:xfrm>
            <a:off x="4644008" y="3068960"/>
            <a:ext cx="4104456" cy="3050733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5652120" y="26349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cs typeface="Leelawadee" pitchFamily="34" charset="-34"/>
              </a:rPr>
              <a:t>Call Back Request Page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4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Activation pins request page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6034" b="4526"/>
          <a:stretch/>
        </p:blipFill>
        <p:spPr bwMode="auto">
          <a:xfrm>
            <a:off x="520229" y="1196752"/>
            <a:ext cx="3888432" cy="280831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6682" b="4526"/>
          <a:stretch/>
        </p:blipFill>
        <p:spPr bwMode="auto">
          <a:xfrm>
            <a:off x="4572000" y="3068960"/>
            <a:ext cx="4064496" cy="282181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27984" y="119675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&lt;&lt;&lt;&lt;&lt;  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Free of Cost Activation Pins Request Page To Get Activation Pins F.O.C.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For Existing Retailers Only (T&amp;C Apply)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25078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Paid Activation Pins Request Page for New Retailers Additions &gt;&gt;&gt;&gt;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152" y="4897112"/>
            <a:ext cx="25202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Paid Activation Keys for New Retailer’s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24228" y="4573946"/>
            <a:ext cx="324036" cy="43923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3058228"/>
            <a:ext cx="403244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Add Here Free of Cost Activation Pin’s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For Your Existing Retailers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You Can Add “N” Numbers Here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But Only 1 Time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5" name="Curved Connector 14"/>
          <p:cNvCxnSpPr>
            <a:endCxn id="13" idx="0"/>
          </p:cNvCxnSpPr>
          <p:nvPr/>
        </p:nvCxnSpPr>
        <p:spPr>
          <a:xfrm>
            <a:off x="1667102" y="2359612"/>
            <a:ext cx="744658" cy="698616"/>
          </a:xfrm>
          <a:prstGeom prst="curvedConnector2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eelawadee" pitchFamily="34" charset="-34"/>
                <a:cs typeface="Leelawadee" pitchFamily="34" charset="-34"/>
              </a:rPr>
              <a:t>About </a:t>
            </a:r>
            <a:r>
              <a:rPr lang="en-US" sz="3600" b="1" dirty="0" err="1" smtClean="0">
                <a:latin typeface="Leelawadee" pitchFamily="34" charset="-34"/>
                <a:cs typeface="Leelawadee" pitchFamily="34" charset="-34"/>
              </a:rPr>
              <a:t>SiOnline</a:t>
            </a:r>
            <a:endParaRPr lang="en-US" sz="3600" b="1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sz="3600" b="1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 Journey of Successful 4 Years, Built on Trust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848" t="19828" r="25972" b="21551"/>
          <a:stretch/>
        </p:blipFill>
        <p:spPr bwMode="auto">
          <a:xfrm>
            <a:off x="389572" y="1545590"/>
            <a:ext cx="8364855" cy="376682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89572" y="5445224"/>
            <a:ext cx="828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Leelawadee" pitchFamily="34" charset="-34"/>
                <a:cs typeface="Leelawadee" pitchFamily="34" charset="-34"/>
              </a:rPr>
              <a:t>GeoTrust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 &amp; </a:t>
            </a:r>
            <a:r>
              <a:rPr lang="en-US" b="1" dirty="0" err="1">
                <a:latin typeface="Leelawadee" pitchFamily="34" charset="-34"/>
                <a:cs typeface="Leelawadee" pitchFamily="34" charset="-34"/>
              </a:rPr>
              <a:t>Sitelock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 Secured, ISO 9001:2008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Certifed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Company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Pan India Network of 900+ Distributors, 15000+ Retailers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465" b="5603"/>
          <a:stretch/>
        </p:blipFill>
        <p:spPr bwMode="auto">
          <a:xfrm>
            <a:off x="323528" y="1050994"/>
            <a:ext cx="8568952" cy="475427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11560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Login Dash Board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99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7542" r="33101" b="4526"/>
          <a:stretch/>
        </p:blipFill>
        <p:spPr bwMode="auto">
          <a:xfrm>
            <a:off x="539058" y="863998"/>
            <a:ext cx="7921374" cy="432048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51520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Mobile &amp; DTH Recharge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58" y="53012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Insert &gt;&gt; Proceed &gt;&gt; Confirm &gt;&gt; &amp; its Done in Just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Seconds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724128" y="2492896"/>
            <a:ext cx="72008" cy="72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7631" y="2492896"/>
            <a:ext cx="21602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Customer Number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414030"/>
            <a:ext cx="20488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Recharge Amount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4581128"/>
            <a:ext cx="19442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Select Operator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39520" y="2677562"/>
            <a:ext cx="948504" cy="4220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7864" y="3284984"/>
            <a:ext cx="1724606" cy="31371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91880" y="3933056"/>
            <a:ext cx="144016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2-Point Star 8"/>
          <p:cNvSpPr/>
          <p:nvPr/>
        </p:nvSpPr>
        <p:spPr>
          <a:xfrm>
            <a:off x="6169165" y="3727090"/>
            <a:ext cx="2575469" cy="1702512"/>
          </a:xfrm>
          <a:prstGeom prst="star12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808641">
            <a:off x="6542684" y="4169820"/>
            <a:ext cx="18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Recharge in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2 To 3 Seconds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8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t="7224" r="1236" b="6223"/>
          <a:stretch/>
        </p:blipFill>
        <p:spPr bwMode="auto">
          <a:xfrm>
            <a:off x="791580" y="548680"/>
            <a:ext cx="756084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93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SMS Log Report to Check SMS Sent to Server &amp; Reply Received From </a:t>
            </a:r>
            <a:r>
              <a:rPr lang="en-US" b="1" dirty="0" err="1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SiOnline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56" y="5157192"/>
            <a:ext cx="896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Leelawadee" pitchFamily="34" charset="-34"/>
                <a:cs typeface="Leelawadee" pitchFamily="34" charset="-34"/>
              </a:rPr>
              <a:t>Retailer/Distributor Can Check the SMS they have sent to Server &amp; SMS Reply Received from Server including System Generated SMS with SMS in &amp; SMS Out Time</a:t>
            </a:r>
            <a:endParaRPr lang="en-US" sz="17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39752" y="1628800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7273" y="1414517"/>
            <a:ext cx="9361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SMS IN Time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0" name="Bent-Up Arrow 19"/>
          <p:cNvSpPr/>
          <p:nvPr/>
        </p:nvSpPr>
        <p:spPr>
          <a:xfrm>
            <a:off x="3131841" y="1844824"/>
            <a:ext cx="1584176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83968" y="1414517"/>
            <a:ext cx="20162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SMS Reply Sent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7236296" y="2692044"/>
            <a:ext cx="648072" cy="2880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23984" y="2692044"/>
            <a:ext cx="15841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SMS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Reply Time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236296" y="1206044"/>
            <a:ext cx="324036" cy="525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88224" y="836712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Search 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610736"/>
            <a:ext cx="18722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Sender Number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1115616" y="1943528"/>
            <a:ext cx="324036" cy="525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1841" y="3861048"/>
            <a:ext cx="410445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Compare Here SMS in Time &amp; SMS Reply Time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It’s Just 2-3 Seconds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6300192" y="3801438"/>
            <a:ext cx="1440160" cy="792089"/>
          </a:xfrm>
          <a:prstGeom prst="curvedConnector3">
            <a:avLst>
              <a:gd name="adj1" fmla="val 47070"/>
            </a:avLst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555776" y="3801439"/>
            <a:ext cx="1435190" cy="81127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896" r="33182" b="4742"/>
          <a:stretch/>
        </p:blipFill>
        <p:spPr bwMode="auto">
          <a:xfrm>
            <a:off x="611560" y="786739"/>
            <a:ext cx="7920880" cy="480250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51520" y="332656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Bill Payment, Gas Bill, Electricity Bill Payment Page</a:t>
            </a:r>
          </a:p>
        </p:txBody>
      </p:sp>
      <p:sp>
        <p:nvSpPr>
          <p:cNvPr id="8" name="Right Brace 7"/>
          <p:cNvSpPr/>
          <p:nvPr/>
        </p:nvSpPr>
        <p:spPr>
          <a:xfrm rot="10800000">
            <a:off x="2267744" y="2132856"/>
            <a:ext cx="1169072" cy="3096344"/>
          </a:xfrm>
          <a:prstGeom prst="rightBrace">
            <a:avLst>
              <a:gd name="adj1" fmla="val 8333"/>
              <a:gd name="adj2" fmla="val 5043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3032" y="2648604"/>
            <a:ext cx="180020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Pay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Your Bills Here With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SiOnline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&amp; Get Customer’s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Satisfaction</a:t>
            </a:r>
          </a:p>
          <a:p>
            <a:pPr algn="ctr"/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1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99922" y="1607887"/>
            <a:ext cx="5212080" cy="830280"/>
          </a:xfrm>
        </p:spPr>
        <p:txBody>
          <a:bodyPr/>
          <a:lstStyle/>
          <a:p>
            <a:r>
              <a:rPr lang="en-US" sz="3400" b="1" dirty="0" smtClean="0">
                <a:solidFill>
                  <a:srgbClr val="C00000"/>
                </a:solidFill>
                <a:latin typeface="Leelawadee" pitchFamily="34" charset="-34"/>
                <a:cs typeface="Leelawadee" pitchFamily="34" charset="-34"/>
              </a:rPr>
              <a:t>SMS Recharge syntax </a:t>
            </a:r>
            <a:endParaRPr lang="en-US" sz="3400" b="1" dirty="0">
              <a:solidFill>
                <a:srgbClr val="C0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007389" y="1925694"/>
            <a:ext cx="6435476" cy="116469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eelawadee" pitchFamily="34" charset="-34"/>
                <a:cs typeface="Leelawadee" pitchFamily="34" charset="-34"/>
              </a:rPr>
              <a:t>Get details of operators Recharge Codes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eelawadee" pitchFamily="34" charset="-34"/>
                <a:cs typeface="Leelawadee" pitchFamily="34" charset="-34"/>
              </a:rPr>
              <a:t> in Your Retailer &amp; Distributor Login Panel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/>
          <a:srcRect t="7327" b="4741"/>
          <a:stretch/>
        </p:blipFill>
        <p:spPr bwMode="auto">
          <a:xfrm>
            <a:off x="4125891" y="3083028"/>
            <a:ext cx="4896544" cy="287360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861472" y="1560128"/>
            <a:ext cx="316835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Recharge SMS Codes Short Code &amp; Long Codes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All in Your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Distributor &amp; Retailer Login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32240" y="2736682"/>
            <a:ext cx="144016" cy="123691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0812" y="5119992"/>
            <a:ext cx="24482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Mobile/DTH/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DataCard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Operator Name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7568" y="4870828"/>
            <a:ext cx="14401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Short Codes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4936164"/>
            <a:ext cx="15121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Long Codes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39" name="Curved Connector 38"/>
          <p:cNvCxnSpPr/>
          <p:nvPr/>
        </p:nvCxnSpPr>
        <p:spPr>
          <a:xfrm rot="10800000" flipV="1">
            <a:off x="3707904" y="4429478"/>
            <a:ext cx="1316532" cy="69051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94970" y="4319565"/>
            <a:ext cx="193254" cy="64974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884368" y="4429478"/>
            <a:ext cx="180020" cy="48033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Air ticket booking page</a:t>
            </a:r>
            <a:endParaRPr lang="en-US" sz="3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6466" b="4742"/>
          <a:stretch/>
        </p:blipFill>
        <p:spPr bwMode="auto">
          <a:xfrm>
            <a:off x="395536" y="980728"/>
            <a:ext cx="5256584" cy="295232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7543" b="11423"/>
          <a:stretch/>
        </p:blipFill>
        <p:spPr bwMode="auto">
          <a:xfrm>
            <a:off x="4251920" y="1916832"/>
            <a:ext cx="4424536" cy="309634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724128" y="11836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&lt;&lt;&lt;  Search Air Ticket Page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Air Ticket Result Page &gt;&gt;&gt;&gt;&gt;&gt;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8518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Search Domestic &amp; international Air Ticket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Get Results for Arrival/Departure Time,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Booking &amp; Cancellation Policy, Fares. Refine Search for Airlines, Modify , ETC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6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Bus ticket booking page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7112" b="4311"/>
          <a:stretch/>
        </p:blipFill>
        <p:spPr bwMode="auto">
          <a:xfrm>
            <a:off x="323528" y="980728"/>
            <a:ext cx="5616624" cy="345638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7112" b="4526"/>
          <a:stretch/>
        </p:blipFill>
        <p:spPr bwMode="auto">
          <a:xfrm>
            <a:off x="3995936" y="1556792"/>
            <a:ext cx="4680520" cy="338437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724128" y="10527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&lt;&lt;&lt;&lt; Bus Booking Search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Bus Booking Result Page &gt;&gt;&gt;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340" y="508518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elawadee" pitchFamily="34" charset="-34"/>
                <a:cs typeface="Leelawadee" pitchFamily="34" charset="-34"/>
              </a:rPr>
              <a:t>Search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Bus Ticket for All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india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Aproximate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500+ Routes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Get 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Results for Arrival/Departure Time, </a:t>
            </a:r>
          </a:p>
          <a:p>
            <a:pPr algn="ctr"/>
            <a:r>
              <a:rPr lang="en-US" b="1" dirty="0">
                <a:latin typeface="Leelawadee" pitchFamily="34" charset="-34"/>
                <a:cs typeface="Leelawadee" pitchFamily="34" charset="-34"/>
              </a:rPr>
              <a:t>Booking &amp; Cancellation Policy, Fares. Refine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Search, Modify, Print,  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ETC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Si Online group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3234" b="5172"/>
          <a:stretch/>
        </p:blipFill>
        <p:spPr bwMode="auto">
          <a:xfrm>
            <a:off x="395536" y="908720"/>
            <a:ext cx="8208912" cy="496855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17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72514" y="5967622"/>
            <a:ext cx="2176272" cy="201168"/>
          </a:xfrm>
        </p:spPr>
        <p:txBody>
          <a:bodyPr numCol="1"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2672" y="6165304"/>
            <a:ext cx="4724400" cy="504056"/>
          </a:xfrm>
        </p:spPr>
        <p:txBody>
          <a:bodyPr numCol="1"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0392" y="6165304"/>
            <a:ext cx="502920" cy="502920"/>
          </a:xfrm>
        </p:spPr>
        <p:txBody>
          <a:bodyPr numCol="1"/>
          <a:lstStyle/>
          <a:p>
            <a:fld id="{6BA7E28A-CFCE-44D1-9ED5-FF1A35F2656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9920" y="1959884"/>
            <a:ext cx="2715573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Call Us at 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cs typeface="Leelawadee" pitchFamily="34" charset="-34"/>
              </a:rPr>
              <a:t>07412-660-330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7" y="2996952"/>
            <a:ext cx="864096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Meet Us at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Si Online </a:t>
            </a:r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Technomart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 Private Limited,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Plot No. 6, Near </a:t>
            </a:r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Rangoli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,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Indore- </a:t>
            </a:r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Neemuch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 Highway.</a:t>
            </a:r>
          </a:p>
          <a:p>
            <a:pPr algn="ctr"/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Ratlam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 (MP) 457001</a:t>
            </a:r>
            <a:endParaRPr lang="en-US" sz="2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5494" y="1973965"/>
            <a:ext cx="3128994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Email Us at 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  <a:hlinkClick r:id="rId2"/>
              </a:rPr>
              <a:t>support@sionline.co.in</a:t>
            </a:r>
            <a:endParaRPr lang="en-US" sz="2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990255"/>
            <a:ext cx="294040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Visit us at 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  <a:hlinkClick r:id="rId3"/>
              </a:rPr>
              <a:t>www.sionline.co.in</a:t>
            </a:r>
            <a:endParaRPr lang="en-US" sz="2000" b="1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32656"/>
            <a:ext cx="6912768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Thank You</a:t>
            </a:r>
            <a:endParaRPr lang="en-US" sz="4200" b="1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91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87336" y="188640"/>
            <a:ext cx="8569325" cy="71980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SiOnline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recharge , bill pay &amp;  </a:t>
            </a:r>
            <a:r>
              <a:rPr lang="en-US" b="1" dirty="0">
                <a:solidFill>
                  <a:srgbClr val="FF0000"/>
                </a:solidFill>
              </a:rPr>
              <a:t>Travel </a:t>
            </a:r>
            <a:r>
              <a:rPr lang="en-US" b="1" dirty="0" smtClean="0">
                <a:solidFill>
                  <a:srgbClr val="FF0000"/>
                </a:solidFill>
              </a:rPr>
              <a:t>Services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68750" cy="17129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/>
          <p:cNvPicPr/>
          <p:nvPr/>
        </p:nvPicPr>
        <p:blipFill rotWithShape="1">
          <a:blip r:embed="rId3"/>
          <a:srcRect l="485" t="22198" r="26093" b="21552"/>
          <a:stretch/>
        </p:blipFill>
        <p:spPr bwMode="auto">
          <a:xfrm>
            <a:off x="4571999" y="1489547"/>
            <a:ext cx="3966845" cy="170815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/>
          <p:cNvPicPr/>
          <p:nvPr/>
        </p:nvPicPr>
        <p:blipFill rotWithShape="1">
          <a:blip r:embed="rId4"/>
          <a:srcRect l="485" t="22199" r="25850" b="21336"/>
          <a:stretch/>
        </p:blipFill>
        <p:spPr bwMode="auto">
          <a:xfrm>
            <a:off x="519519" y="3185121"/>
            <a:ext cx="3988784" cy="187388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2"/>
          <p:cNvPicPr/>
          <p:nvPr/>
        </p:nvPicPr>
        <p:blipFill rotWithShape="1">
          <a:blip r:embed="rId5"/>
          <a:srcRect t="22198" r="25850" b="21768"/>
          <a:stretch/>
        </p:blipFill>
        <p:spPr bwMode="auto">
          <a:xfrm>
            <a:off x="4571999" y="3185121"/>
            <a:ext cx="3966845" cy="187388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47563" y="5086499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Mobile and DTH Recharge, Bill-Pay, Air Ticket, Bus ticket, </a:t>
            </a:r>
          </a:p>
          <a:p>
            <a:pPr algn="ctr"/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Holiday </a:t>
            </a:r>
            <a:r>
              <a:rPr lang="en-US" sz="2200" b="1" dirty="0">
                <a:latin typeface="Leelawadee" pitchFamily="34" charset="-34"/>
                <a:cs typeface="Leelawadee" pitchFamily="34" charset="-34"/>
              </a:rPr>
              <a:t>P</a:t>
            </a:r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ackages, Hotel Bookings, Money Transfer</a:t>
            </a:r>
            <a:endParaRPr lang="en-US" sz="22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4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9570" y="2012636"/>
            <a:ext cx="6348096" cy="568527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3 Exiting ways to enjoy Si Online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030199" y="2360274"/>
            <a:ext cx="6656100" cy="409544"/>
          </a:xfrm>
        </p:spPr>
        <p:txBody>
          <a:bodyPr>
            <a:noAutofit/>
          </a:bodyPr>
          <a:lstStyle/>
          <a:p>
            <a:r>
              <a:rPr lang="en-US" sz="17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Available on Web Application, SMS Recharge &amp; Android App</a:t>
            </a:r>
            <a:endParaRPr lang="en-US" sz="17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1302" t="41770" r="79043" b="41879"/>
          <a:stretch/>
        </p:blipFill>
        <p:spPr bwMode="auto">
          <a:xfrm>
            <a:off x="4321877" y="4096011"/>
            <a:ext cx="1363672" cy="148064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/>
          <p:nvPr/>
        </p:nvPicPr>
        <p:blipFill rotWithShape="1">
          <a:blip r:embed="rId2"/>
          <a:srcRect l="76923" t="39972" r="13600" b="42793"/>
          <a:stretch/>
        </p:blipFill>
        <p:spPr bwMode="auto">
          <a:xfrm>
            <a:off x="5810888" y="2419262"/>
            <a:ext cx="1515640" cy="142901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/>
          <p:cNvPicPr/>
          <p:nvPr/>
        </p:nvPicPr>
        <p:blipFill rotWithShape="1">
          <a:blip r:embed="rId2"/>
          <a:srcRect l="33049" t="39972" r="57102" b="41688"/>
          <a:stretch/>
        </p:blipFill>
        <p:spPr bwMode="auto">
          <a:xfrm>
            <a:off x="7360693" y="680318"/>
            <a:ext cx="1569164" cy="160033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6228184" y="5095745"/>
            <a:ext cx="270167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Also Coming Soon on </a:t>
            </a:r>
            <a:r>
              <a:rPr lang="en-US" sz="14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Toll free </a:t>
            </a:r>
            <a:r>
              <a:rPr lang="en-US" sz="1400" b="1" dirty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USSD, IVR &amp; JAVA </a:t>
            </a:r>
            <a:r>
              <a:rPr lang="en-US" sz="14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APP</a:t>
            </a:r>
            <a:endParaRPr lang="en-US" sz="1400" b="1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549" y="1634325"/>
            <a:ext cx="155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Available on</a:t>
            </a:r>
            <a:r>
              <a:rPr lang="en-US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</a:t>
            </a:r>
          </a:p>
          <a:p>
            <a:pPr algn="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SMS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0693" y="2924944"/>
            <a:ext cx="156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Available on 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Android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338" y="4374667"/>
            <a:ext cx="185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Available on </a:t>
            </a:r>
            <a:endParaRPr lang="en-US" b="1" dirty="0" smtClean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Web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79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640960" cy="54864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Distributor Login Dash </a:t>
            </a:r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Board</a:t>
            </a:r>
            <a:endParaRPr lang="en-US" sz="3600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848" t="7542" r="1333" b="7759"/>
          <a:stretch/>
        </p:blipFill>
        <p:spPr bwMode="auto">
          <a:xfrm>
            <a:off x="323528" y="1196752"/>
            <a:ext cx="8541385" cy="41573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02535" y="5354097"/>
            <a:ext cx="8562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News, Events, Notifications, Quick Links, Wallet Update, Add Retailer, Call Back Request, FAQ, SMS Log, Settings ETC,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All on Single Dash Board Console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Double Bracket 7"/>
          <p:cNvSpPr/>
          <p:nvPr/>
        </p:nvSpPr>
        <p:spPr>
          <a:xfrm>
            <a:off x="539552" y="2132856"/>
            <a:ext cx="864096" cy="2520280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44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640960" cy="54864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Add new retailer page in distributor Login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543" r="650" b="5819"/>
          <a:stretch/>
        </p:blipFill>
        <p:spPr bwMode="auto">
          <a:xfrm>
            <a:off x="395536" y="836712"/>
            <a:ext cx="8064896" cy="367240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47732" y="1422121"/>
            <a:ext cx="17281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Shop Name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800" y="3773304"/>
            <a:ext cx="22322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Unique Email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ID &amp; 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Mobile Number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995936" y="3978642"/>
            <a:ext cx="1728192" cy="261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051494" y="1519740"/>
            <a:ext cx="1672633" cy="252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5724128" y="1916832"/>
            <a:ext cx="432048" cy="172819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2252" y="2159459"/>
            <a:ext cx="19442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General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Details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Address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City &amp; State</a:t>
            </a: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Pin Code ETC.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427952" y="2994560"/>
            <a:ext cx="3384376" cy="2237612"/>
          </a:xfrm>
          <a:prstGeom prst="irregularSeal1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2972" y="3713030"/>
            <a:ext cx="231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Live Account Creation of Retailer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2241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 panel to Activate/Deactivate operators/services for your </a:t>
            </a:r>
            <a:r>
              <a:rPr lang="en-US" dirty="0" err="1" smtClean="0">
                <a:solidFill>
                  <a:srgbClr val="FF0000"/>
                </a:solidFill>
              </a:rPr>
              <a:t>downline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941" t="22951" r="149" b="29567"/>
          <a:stretch/>
        </p:blipFill>
        <p:spPr bwMode="auto">
          <a:xfrm>
            <a:off x="683568" y="1268760"/>
            <a:ext cx="7344816" cy="316835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95536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Choose &amp; Block Any or All Operators Recharge for Retailers in Your Panel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860032" y="2276872"/>
            <a:ext cx="288032" cy="7920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66676" y="2349750"/>
            <a:ext cx="271769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Block Here Any One or All</a:t>
            </a:r>
          </a:p>
          <a:p>
            <a:pPr algn="ctr"/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Mobile/DTH/</a:t>
            </a:r>
            <a:r>
              <a:rPr lang="en-US" sz="1600" b="1" dirty="0" err="1" smtClean="0">
                <a:latin typeface="Leelawadee" pitchFamily="34" charset="-34"/>
                <a:cs typeface="Leelawadee" pitchFamily="34" charset="-34"/>
              </a:rPr>
              <a:t>Datacard</a:t>
            </a:r>
            <a:endParaRPr lang="en-US" sz="16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860032" y="3212976"/>
            <a:ext cx="144016" cy="720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20175" y="3286725"/>
            <a:ext cx="271769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Block Here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Air/Bus/Bill Payment</a:t>
            </a:r>
            <a:endParaRPr lang="en-US" b="1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25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Option to choose flat or flexi margin category Plans  </a:t>
            </a:r>
            <a:r>
              <a:rPr lang="en-US" dirty="0">
                <a:solidFill>
                  <a:srgbClr val="FF0000"/>
                </a:solidFill>
              </a:rPr>
              <a:t>for Your Retailers,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681" b="17025"/>
          <a:stretch/>
        </p:blipFill>
        <p:spPr bwMode="auto">
          <a:xfrm>
            <a:off x="361217" y="1300737"/>
            <a:ext cx="8424936" cy="446285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979712" y="4293096"/>
            <a:ext cx="64087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Both Will Be Available in Your Account.</a:t>
            </a:r>
            <a:br>
              <a:rPr lang="en-US" dirty="0" smtClean="0"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latin typeface="Leelawadee" pitchFamily="34" charset="-34"/>
                <a:cs typeface="Leelawadee" pitchFamily="34" charset="-34"/>
              </a:rPr>
              <a:t>You Can Choose Any 1 when u add Retailer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2771800" y="2708920"/>
            <a:ext cx="360040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2605622"/>
            <a:ext cx="20522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Flexi Margin Plan</a:t>
            </a:r>
            <a:endParaRPr lang="en-US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159364" y="3619618"/>
            <a:ext cx="479471" cy="649381"/>
          </a:xfrm>
          <a:prstGeom prst="bentUpArrow">
            <a:avLst>
              <a:gd name="adj1" fmla="val 25000"/>
              <a:gd name="adj2" fmla="val 25000"/>
              <a:gd name="adj3" fmla="val 47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51851" y="3814712"/>
            <a:ext cx="28644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Upfront Flat Margin Plan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6" name="Left-Up Arrow 15"/>
          <p:cNvSpPr/>
          <p:nvPr/>
        </p:nvSpPr>
        <p:spPr>
          <a:xfrm rot="16200000">
            <a:off x="7438345" y="2334905"/>
            <a:ext cx="391330" cy="93276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4089" y="2282455"/>
            <a:ext cx="18035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View </a:t>
            </a:r>
            <a:endParaRPr lang="en-US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Margin Plans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8244408" y="2282455"/>
            <a:ext cx="288032" cy="6924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80185" y="1636124"/>
            <a:ext cx="14778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Edit Here Margin Plans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90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Commision</a:t>
            </a:r>
            <a:r>
              <a:rPr lang="en-US" dirty="0" smtClean="0"/>
              <a:t> &amp; account ledger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898" b="4525"/>
          <a:stretch/>
        </p:blipFill>
        <p:spPr bwMode="auto">
          <a:xfrm>
            <a:off x="691451" y="940318"/>
            <a:ext cx="7981913" cy="403244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33689" y="508518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Check Your Daily, Weekly &amp; Monthly Account Statements Here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With Details of Retailer ID,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Commision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, Opening &amp; Closing Balance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6137" y="1327378"/>
            <a:ext cx="403244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Opening / Debit / Credit /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Commision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&amp; Closing Balance Details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6534075" y="816418"/>
            <a:ext cx="724661" cy="3204357"/>
          </a:xfrm>
          <a:prstGeom prst="rightBrace">
            <a:avLst>
              <a:gd name="adj1" fmla="val 8333"/>
              <a:gd name="adj2" fmla="val 4990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3689" y="4332100"/>
            <a:ext cx="172819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Date &amp; Time of Transaction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Up Arrow 11"/>
          <p:cNvSpPr/>
          <p:nvPr/>
        </p:nvSpPr>
        <p:spPr>
          <a:xfrm rot="2708044">
            <a:off x="1733497" y="3304500"/>
            <a:ext cx="285828" cy="1135454"/>
          </a:xfrm>
          <a:prstGeom prst="upArrow">
            <a:avLst>
              <a:gd name="adj1" fmla="val 57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059832" y="2204864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1720" y="1789043"/>
            <a:ext cx="22322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Retailer ID &amp; Name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5" name="Up Arrow 14"/>
          <p:cNvSpPr/>
          <p:nvPr/>
        </p:nvSpPr>
        <p:spPr>
          <a:xfrm rot="19801114">
            <a:off x="4083202" y="2650518"/>
            <a:ext cx="401531" cy="1296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66137" y="3795657"/>
            <a:ext cx="168979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Transaction ID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02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324</TotalTime>
  <Words>1392</Words>
  <Application>Microsoft Office PowerPoint</Application>
  <PresentationFormat>On-screen Show (4:3)</PresentationFormat>
  <Paragraphs>274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Si Online technomart private limited</vt:lpstr>
      <vt:lpstr>PowerPoint Presentation</vt:lpstr>
      <vt:lpstr>SiOnline  recharge , bill pay &amp;  Travel Services</vt:lpstr>
      <vt:lpstr>3 Exiting ways to enjoy Si Online</vt:lpstr>
      <vt:lpstr>Distributor Login Dash Board</vt:lpstr>
      <vt:lpstr>Add new retailer page in distributor Login</vt:lpstr>
      <vt:lpstr>Control panel to Activate/Deactivate operators/services for your downline</vt:lpstr>
      <vt:lpstr>Option to choose flat or flexi margin category Plans  for Your Retailers, </vt:lpstr>
      <vt:lpstr>Commision &amp; account ledger report</vt:lpstr>
      <vt:lpstr>Recouncilation Report</vt:lpstr>
      <vt:lpstr>Transfer Balance to retailer page</vt:lpstr>
      <vt:lpstr>Profile management</vt:lpstr>
      <vt:lpstr>PowerPoint Presentation</vt:lpstr>
      <vt:lpstr>PowerPoint Presentation</vt:lpstr>
      <vt:lpstr>PowerPoint Presentation</vt:lpstr>
      <vt:lpstr>Customize your margins for recharge in flexi plan</vt:lpstr>
      <vt:lpstr>Deposit request page</vt:lpstr>
      <vt:lpstr>Call back request option</vt:lpstr>
      <vt:lpstr>Activation pins request page</vt:lpstr>
      <vt:lpstr>PowerPoint Presentation</vt:lpstr>
      <vt:lpstr>PowerPoint Presentation</vt:lpstr>
      <vt:lpstr>PowerPoint Presentation</vt:lpstr>
      <vt:lpstr>PowerPoint Presentation</vt:lpstr>
      <vt:lpstr>SMS Recharge syntax </vt:lpstr>
      <vt:lpstr>Air ticket booking page</vt:lpstr>
      <vt:lpstr>Bus ticket booking page</vt:lpstr>
      <vt:lpstr>Si Online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Online technomart private limited</dc:title>
  <dc:creator>Jain VK</dc:creator>
  <cp:lastModifiedBy>Jain VK</cp:lastModifiedBy>
  <cp:revision>50</cp:revision>
  <dcterms:created xsi:type="dcterms:W3CDTF">2015-11-06T04:56:47Z</dcterms:created>
  <dcterms:modified xsi:type="dcterms:W3CDTF">2015-11-07T11:02:41Z</dcterms:modified>
</cp:coreProperties>
</file>