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303" r:id="rId3"/>
    <p:sldId id="293" r:id="rId4"/>
    <p:sldId id="286" r:id="rId5"/>
    <p:sldId id="289" r:id="rId6"/>
    <p:sldId id="287" r:id="rId7"/>
    <p:sldId id="305" r:id="rId8"/>
    <p:sldId id="306" r:id="rId9"/>
    <p:sldId id="294" r:id="rId10"/>
    <p:sldId id="297" r:id="rId11"/>
    <p:sldId id="295" r:id="rId12"/>
    <p:sldId id="296" r:id="rId13"/>
    <p:sldId id="288" r:id="rId14"/>
    <p:sldId id="299" r:id="rId15"/>
    <p:sldId id="300" r:id="rId16"/>
    <p:sldId id="290" r:id="rId17"/>
    <p:sldId id="291" r:id="rId18"/>
    <p:sldId id="298" r:id="rId19"/>
    <p:sldId id="271" r:id="rId20"/>
    <p:sldId id="30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296" autoAdjust="0"/>
  </p:normalViewPr>
  <p:slideViewPr>
    <p:cSldViewPr>
      <p:cViewPr varScale="1">
        <p:scale>
          <a:sx n="70" d="100"/>
          <a:sy n="70" d="100"/>
        </p:scale>
        <p:origin x="13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98CDA-F11D-474E-91B6-F015BE808A69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BD799-1253-419F-844D-24F85A42F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29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FB4521-FD2B-40C1-AC51-474DFCB1D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6FB4521-FD2B-40C1-AC51-474DFCB1D2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online.co.in/" TargetMode="External"/><Relationship Id="rId2" Type="http://schemas.openxmlformats.org/officeDocument/2006/relationships/hyperlink" Target="mailto:support@sionline.co.in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107781" y="2549786"/>
            <a:ext cx="4622189" cy="923844"/>
          </a:xfrm>
        </p:spPr>
        <p:txBody>
          <a:bodyPr/>
          <a:lstStyle/>
          <a:p>
            <a:r>
              <a:rPr lang="en-US" dirty="0" smtClean="0">
                <a:cs typeface="Leelawadee"/>
              </a:rPr>
              <a:t>Si Online Technomart private limited</a:t>
            </a:r>
            <a:endParaRPr lang="en-US" dirty="0">
              <a:cs typeface="Leelawadee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30-October-2019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093296"/>
            <a:ext cx="4724400" cy="466146"/>
          </a:xfrm>
        </p:spPr>
        <p:txBody>
          <a:bodyPr/>
          <a:lstStyle/>
          <a:p>
            <a:r>
              <a:rPr lang="en-US" sz="1200" dirty="0" smtClean="0">
                <a:solidFill>
                  <a:schemeClr val="tx1"/>
                </a:solidFill>
                <a:latin typeface="Leelawadee" pitchFamily="34" charset="-34"/>
                <a:cs typeface="Leelawadee" pitchFamily="34" charset="-34"/>
              </a:rPr>
              <a:t>SiOnline Technomart Private Limited. Support@sionline.co.in  </a:t>
            </a:r>
            <a:endParaRPr lang="en-US" sz="1200" dirty="0">
              <a:solidFill>
                <a:schemeClr val="tx1"/>
              </a:solidFill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5381" y="235272"/>
            <a:ext cx="64242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AEPS – Aadhar Enabled Payment System</a:t>
            </a:r>
            <a:endParaRPr lang="en-US" sz="2200" b="1" dirty="0">
              <a:solidFill>
                <a:srgbClr val="FF0000"/>
              </a:solidFill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52237">
            <a:off x="966235" y="2727608"/>
            <a:ext cx="1257300" cy="914400"/>
          </a:xfrm>
          <a:prstGeom prst="rect">
            <a:avLst/>
          </a:prstGeom>
        </p:spPr>
      </p:pic>
      <p:pic>
        <p:nvPicPr>
          <p:cNvPr id="3074" name="Picture 2" descr="https://www.sionline.co.in/assets/images/media/who/ae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282" y="1980005"/>
            <a:ext cx="3427412" cy="3900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Image result for aep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 descr="Image result for aeps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51" y="665555"/>
            <a:ext cx="348615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79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>
                <a:solidFill>
                  <a:srgbClr val="FF0000"/>
                </a:solidFill>
              </a:rPr>
              <a:t>Documents Required for AEPS Agent Registration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813" y="908720"/>
            <a:ext cx="3876061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Registration </a:t>
            </a:r>
            <a:r>
              <a:rPr lang="en-US" dirty="0" smtClean="0"/>
              <a:t>Details / </a:t>
            </a:r>
            <a:r>
              <a:rPr lang="hi-IN" dirty="0"/>
              <a:t>रजिस्ट्रेशन विवरण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/>
              <a:t>Proof of </a:t>
            </a:r>
            <a:r>
              <a:rPr lang="en-US" dirty="0" smtClean="0"/>
              <a:t>Address / </a:t>
            </a:r>
            <a:r>
              <a:rPr lang="hi-IN" dirty="0"/>
              <a:t>पते का प्रमाणीकरण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/>
              <a:t>Pancard </a:t>
            </a:r>
            <a:r>
              <a:rPr lang="en-US" dirty="0" smtClean="0"/>
              <a:t>Copy / </a:t>
            </a:r>
            <a:r>
              <a:rPr lang="hi-IN" dirty="0" smtClean="0"/>
              <a:t>पैनकार्ड कॉपी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Photograph / </a:t>
            </a:r>
            <a:r>
              <a:rPr lang="hi-IN" dirty="0" smtClean="0"/>
              <a:t>फोटोग्राफ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/>
              <a:t>Mobile </a:t>
            </a:r>
            <a:r>
              <a:rPr lang="en-US" dirty="0" smtClean="0"/>
              <a:t>Number / </a:t>
            </a:r>
            <a:r>
              <a:rPr lang="hi-IN" dirty="0" smtClean="0"/>
              <a:t>मोबाइल नंबर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err="1"/>
              <a:t>Eamil</a:t>
            </a:r>
            <a:r>
              <a:rPr lang="en-US" dirty="0"/>
              <a:t> </a:t>
            </a:r>
            <a:r>
              <a:rPr lang="en-US" dirty="0" smtClean="0"/>
              <a:t>Id / </a:t>
            </a:r>
            <a:r>
              <a:rPr lang="hi-IN" dirty="0" smtClean="0"/>
              <a:t>ईमेल </a:t>
            </a:r>
            <a:r>
              <a:rPr lang="hi-IN" dirty="0"/>
              <a:t>आईडी</a:t>
            </a:r>
            <a:endParaRPr lang="en-US" dirty="0">
              <a:latin typeface="Leelawadee"/>
            </a:endParaRPr>
          </a:p>
        </p:txBody>
      </p:sp>
    </p:spTree>
    <p:extLst>
      <p:ext uri="{BB962C8B-B14F-4D97-AF65-F5344CB8AC3E}">
        <p14:creationId xmlns:p14="http://schemas.microsoft.com/office/powerpoint/2010/main" val="387597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err="1">
                <a:solidFill>
                  <a:srgbClr val="FF0000"/>
                </a:solidFill>
              </a:rPr>
              <a:t>SiOnline’s</a:t>
            </a:r>
            <a:r>
              <a:rPr lang="en-US" sz="2400" b="1" dirty="0">
                <a:solidFill>
                  <a:srgbClr val="FF0000"/>
                </a:solidFill>
              </a:rPr>
              <a:t> AEPS Service - Key Features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813" y="908720"/>
            <a:ext cx="6754606" cy="4093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err="1"/>
              <a:t>SiOnline</a:t>
            </a:r>
            <a:r>
              <a:rPr lang="en-US" sz="2600" dirty="0"/>
              <a:t> AEPS - Powered Directly By FINO </a:t>
            </a:r>
            <a:r>
              <a:rPr lang="en-US" sz="2600" dirty="0" smtClean="0"/>
              <a:t>Bank</a:t>
            </a:r>
          </a:p>
          <a:p>
            <a:pPr fontAlgn="base"/>
            <a:endParaRPr lang="en-US" sz="2600" dirty="0"/>
          </a:p>
          <a:p>
            <a:pPr fontAlgn="base"/>
            <a:r>
              <a:rPr lang="en-US" sz="2600" dirty="0"/>
              <a:t>No Third Party Transaction </a:t>
            </a:r>
            <a:r>
              <a:rPr lang="en-US" sz="2600" dirty="0" smtClean="0"/>
              <a:t>Routing</a:t>
            </a:r>
          </a:p>
          <a:p>
            <a:pPr fontAlgn="base"/>
            <a:endParaRPr lang="en-US" sz="2600" dirty="0"/>
          </a:p>
          <a:p>
            <a:pPr fontAlgn="base"/>
            <a:r>
              <a:rPr lang="en-US" sz="2600" dirty="0"/>
              <a:t>Instant Transaction </a:t>
            </a:r>
            <a:r>
              <a:rPr lang="en-US" sz="2600" dirty="0" smtClean="0"/>
              <a:t>Confirmation</a:t>
            </a:r>
          </a:p>
          <a:p>
            <a:pPr fontAlgn="base"/>
            <a:endParaRPr lang="en-US" sz="2600" dirty="0"/>
          </a:p>
          <a:p>
            <a:pPr fontAlgn="base"/>
            <a:r>
              <a:rPr lang="en-US" sz="2600" dirty="0"/>
              <a:t>T+1 Transaction </a:t>
            </a:r>
            <a:r>
              <a:rPr lang="en-US" sz="2600" dirty="0" smtClean="0"/>
              <a:t>Settlement</a:t>
            </a:r>
          </a:p>
          <a:p>
            <a:pPr fontAlgn="base"/>
            <a:endParaRPr lang="en-US" sz="2600" dirty="0"/>
          </a:p>
          <a:p>
            <a:pPr fontAlgn="base"/>
            <a:r>
              <a:rPr lang="en-US" sz="2600" dirty="0"/>
              <a:t>Unlimited Customers AEPS Transaction</a:t>
            </a:r>
          </a:p>
        </p:txBody>
      </p:sp>
    </p:spTree>
    <p:extLst>
      <p:ext uri="{BB962C8B-B14F-4D97-AF65-F5344CB8AC3E}">
        <p14:creationId xmlns:p14="http://schemas.microsoft.com/office/powerpoint/2010/main" val="256781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Requirements For AEPS Agent Registration	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813" y="908720"/>
            <a:ext cx="353442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fr-FR" dirty="0" err="1" smtClean="0"/>
              <a:t>Finger</a:t>
            </a:r>
            <a:r>
              <a:rPr lang="fr-FR" dirty="0" smtClean="0"/>
              <a:t> </a:t>
            </a:r>
            <a:r>
              <a:rPr lang="fr-FR" dirty="0" err="1"/>
              <a:t>Print</a:t>
            </a:r>
            <a:r>
              <a:rPr lang="fr-FR" dirty="0"/>
              <a:t> Scan </a:t>
            </a:r>
            <a:r>
              <a:rPr lang="fr-FR" dirty="0" err="1"/>
              <a:t>Biometric</a:t>
            </a:r>
            <a:r>
              <a:rPr lang="fr-FR" dirty="0"/>
              <a:t> </a:t>
            </a:r>
            <a:r>
              <a:rPr lang="fr-FR" dirty="0" err="1" smtClean="0"/>
              <a:t>Device</a:t>
            </a:r>
            <a:endParaRPr lang="fr-FR" dirty="0" smtClean="0"/>
          </a:p>
          <a:p>
            <a:pPr>
              <a:lnSpc>
                <a:spcPct val="200000"/>
              </a:lnSpc>
            </a:pPr>
            <a:r>
              <a:rPr lang="en-US" dirty="0"/>
              <a:t>Computer or Mobile </a:t>
            </a:r>
            <a:r>
              <a:rPr lang="en-US" dirty="0" smtClean="0"/>
              <a:t>Phone</a:t>
            </a:r>
          </a:p>
          <a:p>
            <a:pPr>
              <a:lnSpc>
                <a:spcPct val="200000"/>
              </a:lnSpc>
            </a:pPr>
            <a:r>
              <a:rPr lang="en-US" dirty="0"/>
              <a:t>Internet </a:t>
            </a:r>
            <a:r>
              <a:rPr lang="en-US" dirty="0" smtClean="0"/>
              <a:t>Connection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</a:rPr>
              <a:t>Printer</a:t>
            </a:r>
            <a:endParaRPr lang="en-US" dirty="0">
              <a:latin typeface="Leelawadee"/>
            </a:endParaRPr>
          </a:p>
        </p:txBody>
      </p:sp>
    </p:spTree>
    <p:extLst>
      <p:ext uri="{BB962C8B-B14F-4D97-AF65-F5344CB8AC3E}">
        <p14:creationId xmlns:p14="http://schemas.microsoft.com/office/powerpoint/2010/main" val="186971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Fully Equipped Office Of Over 2000+ Square feet</a:t>
            </a:r>
            <a:endParaRPr lang="en-US" sz="2200" dirty="0">
              <a:cs typeface="Leelawadee"/>
            </a:endParaRPr>
          </a:p>
        </p:txBody>
      </p:sp>
      <p:pic>
        <p:nvPicPr>
          <p:cNvPr id="2050" name="Picture 2" descr="https://www.sionline.co.in/assets/images/irctc-agent-registration/office_ba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21" y="908720"/>
            <a:ext cx="8196058" cy="342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33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	</a:t>
            </a:r>
          </a:p>
        </p:txBody>
      </p:sp>
      <p:pic>
        <p:nvPicPr>
          <p:cNvPr id="1026" name="Picture 2" descr="https://www.sionline.co.in/assets/images/irctc_agent_icon/ae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5" y="691535"/>
            <a:ext cx="8376865" cy="345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22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15</a:t>
            </a:fld>
            <a:endParaRPr lang="en-US"/>
          </a:p>
        </p:txBody>
      </p:sp>
      <p:pic>
        <p:nvPicPr>
          <p:cNvPr id="2050" name="Picture 2" descr="AEPS Agent Regi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27192"/>
            <a:ext cx="276225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www.sionline.co.in/assets/images/media/who/ae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733731"/>
            <a:ext cx="276225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1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Our Team:</a:t>
            </a:r>
          </a:p>
        </p:txBody>
      </p:sp>
      <p:sp>
        <p:nvSpPr>
          <p:cNvPr id="6" name="Rectangle 5"/>
          <p:cNvSpPr/>
          <p:nvPr/>
        </p:nvSpPr>
        <p:spPr>
          <a:xfrm>
            <a:off x="425096" y="980728"/>
            <a:ext cx="5098383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 err="1" smtClean="0">
                <a:latin typeface="Leelawadee"/>
                <a:cs typeface="Leelawadee"/>
              </a:rPr>
              <a:t>Inhouse</a:t>
            </a:r>
            <a:r>
              <a:rPr lang="en-US" b="1" dirty="0" smtClean="0">
                <a:latin typeface="Leelawadee"/>
                <a:cs typeface="Leelawadee"/>
              </a:rPr>
              <a:t> Team</a:t>
            </a:r>
            <a:r>
              <a:rPr lang="en-US" dirty="0" smtClean="0">
                <a:latin typeface="Leelawadee"/>
                <a:cs typeface="Leelawadee"/>
              </a:rPr>
              <a:t> for Development &amp; Designer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  <a:cs typeface="Leelawadee"/>
              </a:rPr>
              <a:t>Self Owned </a:t>
            </a:r>
            <a:r>
              <a:rPr lang="en-US" b="1" dirty="0" smtClean="0">
                <a:latin typeface="Leelawadee"/>
                <a:cs typeface="Leelawadee"/>
              </a:rPr>
              <a:t>Dedicated Servers </a:t>
            </a:r>
          </a:p>
          <a:p>
            <a:pPr>
              <a:lnSpc>
                <a:spcPct val="200000"/>
              </a:lnSpc>
            </a:pPr>
            <a:r>
              <a:rPr lang="en-US" dirty="0" err="1" smtClean="0">
                <a:latin typeface="Leelawadee"/>
                <a:cs typeface="Leelawadee"/>
              </a:rPr>
              <a:t>Inhouse</a:t>
            </a:r>
            <a:r>
              <a:rPr lang="en-US" dirty="0" smtClean="0">
                <a:latin typeface="Leelawadee"/>
                <a:cs typeface="Leelawadee"/>
              </a:rPr>
              <a:t> Sales &amp; Support </a:t>
            </a:r>
            <a:r>
              <a:rPr lang="en-US" b="1" dirty="0" smtClean="0">
                <a:latin typeface="Leelawadee"/>
                <a:cs typeface="Leelawadee"/>
              </a:rPr>
              <a:t>Team of 43+ Persons</a:t>
            </a:r>
            <a:endParaRPr lang="en-US" b="1" dirty="0">
              <a:latin typeface="Leelawadee"/>
              <a:cs typeface="Leelawadee"/>
            </a:endParaRPr>
          </a:p>
        </p:txBody>
      </p:sp>
    </p:spTree>
    <p:extLst>
      <p:ext uri="{BB962C8B-B14F-4D97-AF65-F5344CB8AC3E}">
        <p14:creationId xmlns:p14="http://schemas.microsoft.com/office/powerpoint/2010/main" val="346224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Our </a:t>
            </a:r>
            <a:r>
              <a:rPr lang="en-US" sz="2200" b="1" dirty="0" err="1" smtClean="0">
                <a:solidFill>
                  <a:srgbClr val="FF0000"/>
                </a:solidFill>
                <a:cs typeface="Leelawadee"/>
              </a:rPr>
              <a:t>Stength</a:t>
            </a:r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 &amp; Capability:</a:t>
            </a:r>
          </a:p>
        </p:txBody>
      </p:sp>
      <p:sp>
        <p:nvSpPr>
          <p:cNvPr id="7" name="Rectangle 6"/>
          <p:cNvSpPr/>
          <p:nvPr/>
        </p:nvSpPr>
        <p:spPr>
          <a:xfrm>
            <a:off x="384815" y="799689"/>
            <a:ext cx="83078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>
                <a:latin typeface="Leelawadee UI" panose="020B0502040204020203" pitchFamily="34" charset="-34"/>
                <a:ea typeface="Calibri" panose="020F0502020204030204" pitchFamily="34" charset="0"/>
                <a:cs typeface="Arial" panose="020B0604020202020204" pitchFamily="34" charset="0"/>
              </a:rPr>
              <a:t>In a mere Small period of </a:t>
            </a:r>
            <a:r>
              <a:rPr lang="en-US" dirty="0" smtClean="0">
                <a:latin typeface="Leelawadee UI" panose="020B0502040204020203" pitchFamily="34" charset="-34"/>
                <a:ea typeface="Calibri" panose="020F0502020204030204" pitchFamily="34" charset="0"/>
                <a:cs typeface="Arial" panose="020B0604020202020204" pitchFamily="34" charset="0"/>
              </a:rPr>
              <a:t>1 Year Months after becoming </a:t>
            </a:r>
            <a:r>
              <a:rPr lang="en-US" dirty="0" err="1" smtClean="0">
                <a:latin typeface="Leelawadee UI" panose="020B0502040204020203" pitchFamily="34" charset="-34"/>
                <a:ea typeface="Calibri" panose="020F0502020204030204" pitchFamily="34" charset="0"/>
                <a:cs typeface="Arial" panose="020B0604020202020204" pitchFamily="34" charset="0"/>
              </a:rPr>
              <a:t>Authorised</a:t>
            </a:r>
            <a:r>
              <a:rPr lang="en-US" dirty="0" smtClean="0">
                <a:latin typeface="Leelawadee UI" panose="020B0502040204020203" pitchFamily="34" charset="-34"/>
                <a:ea typeface="Calibri" panose="020F0502020204030204" pitchFamily="34" charset="0"/>
                <a:cs typeface="Arial" panose="020B0604020202020204" pitchFamily="34" charset="0"/>
              </a:rPr>
              <a:t> Principal Service Provider of IRCTC,  </a:t>
            </a:r>
            <a:r>
              <a:rPr lang="en-US" dirty="0">
                <a:latin typeface="Leelawadee UI" panose="020B0502040204020203" pitchFamily="34" charset="-34"/>
                <a:ea typeface="Calibri" panose="020F0502020204030204" pitchFamily="34" charset="0"/>
                <a:cs typeface="Arial" panose="020B0604020202020204" pitchFamily="34" charset="0"/>
              </a:rPr>
              <a:t>we have appointed around </a:t>
            </a:r>
            <a:r>
              <a:rPr lang="en-US" dirty="0" smtClean="0">
                <a:latin typeface="Leelawadee UI" panose="020B0502040204020203" pitchFamily="34" charset="-34"/>
                <a:ea typeface="Calibri" panose="020F0502020204030204" pitchFamily="34" charset="0"/>
                <a:cs typeface="Arial" panose="020B0604020202020204" pitchFamily="34" charset="0"/>
              </a:rPr>
              <a:t>700</a:t>
            </a:r>
            <a:r>
              <a:rPr lang="en-US" dirty="0">
                <a:latin typeface="Leelawadee UI" panose="020B0502040204020203" pitchFamily="34" charset="-34"/>
                <a:ea typeface="Calibri" panose="020F0502020204030204" pitchFamily="34" charset="0"/>
                <a:cs typeface="Arial" panose="020B0604020202020204" pitchFamily="34" charset="0"/>
              </a:rPr>
              <a:t>+ IRCTC Agents Across </a:t>
            </a:r>
            <a:r>
              <a:rPr lang="en-US" dirty="0" err="1" smtClean="0">
                <a:latin typeface="Leelawadee UI" panose="020B0502040204020203" pitchFamily="34" charset="-34"/>
                <a:ea typeface="Calibri" panose="020F0502020204030204" pitchFamily="34" charset="0"/>
                <a:cs typeface="Arial" panose="020B0604020202020204" pitchFamily="34" charset="0"/>
              </a:rPr>
              <a:t>india</a:t>
            </a:r>
            <a:r>
              <a:rPr lang="en-US" dirty="0" smtClean="0">
                <a:latin typeface="Leelawadee UI" panose="020B0502040204020203" pitchFamily="34" charset="-34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8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Services We Offer: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813" y="908720"/>
            <a:ext cx="5844357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  <a:cs typeface="Leelawadee"/>
              </a:rPr>
              <a:t>IRCTC Agent Registration for Railway E-Ticket Booking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</a:rPr>
              <a:t>AEPS – Aadhar Enabled Payment System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</a:rPr>
              <a:t>BBPS – Bharat Bill Payment System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</a:rPr>
              <a:t>Mini ATM Cash </a:t>
            </a:r>
            <a:r>
              <a:rPr lang="en-US" dirty="0" err="1" smtClean="0">
                <a:latin typeface="Leelawadee"/>
              </a:rPr>
              <a:t>Withdrawl</a:t>
            </a:r>
            <a:endParaRPr lang="en-US" dirty="0" smtClean="0">
              <a:latin typeface="Leelawadee"/>
            </a:endParaRPr>
          </a:p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</a:rPr>
              <a:t>Micro ATM Card Swipe Machine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</a:rPr>
              <a:t>AIR &amp; Bus Ticket Booking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Leelawadee"/>
              </a:rPr>
              <a:t>M</a:t>
            </a:r>
            <a:r>
              <a:rPr lang="en-US" dirty="0" smtClean="0">
                <a:latin typeface="Leelawadee"/>
              </a:rPr>
              <a:t>obile &amp; DTH Recharge</a:t>
            </a:r>
            <a:endParaRPr lang="en-US" dirty="0">
              <a:latin typeface="Leelawadee"/>
            </a:endParaRPr>
          </a:p>
        </p:txBody>
      </p:sp>
    </p:spTree>
    <p:extLst>
      <p:ext uri="{BB962C8B-B14F-4D97-AF65-F5344CB8AC3E}">
        <p14:creationId xmlns:p14="http://schemas.microsoft.com/office/powerpoint/2010/main" val="400943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9140000">
            <a:off x="72514" y="5967622"/>
            <a:ext cx="2176272" cy="201168"/>
          </a:xfrm>
        </p:spPr>
        <p:txBody>
          <a:bodyPr numCol="1"/>
          <a:lstStyle/>
          <a:p>
            <a:r>
              <a:rPr lang="en-US" dirty="0" smtClean="0"/>
              <a:t>December -2018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32672" y="6165304"/>
            <a:ext cx="4724400" cy="504056"/>
          </a:xfrm>
        </p:spPr>
        <p:txBody>
          <a:bodyPr numCol="1"/>
          <a:lstStyle/>
          <a:p>
            <a:r>
              <a:rPr lang="en-US" dirty="0">
                <a:solidFill>
                  <a:schemeClr val="tx1"/>
                </a:solidFill>
                <a:latin typeface="Leelawadee" pitchFamily="34" charset="-34"/>
                <a:cs typeface="Leelawadee" pitchFamily="34" charset="-34"/>
              </a:rPr>
              <a:t>SiOnline Technomart Private Limited. Support@sionline.co.in  </a:t>
            </a:r>
            <a:br>
              <a:rPr lang="en-US" dirty="0">
                <a:solidFill>
                  <a:schemeClr val="tx1"/>
                </a:solidFill>
                <a:latin typeface="Leelawadee" pitchFamily="34" charset="-34"/>
                <a:cs typeface="Leelawadee" pitchFamily="34" charset="-34"/>
              </a:rPr>
            </a:br>
            <a:endParaRPr lang="en-US" dirty="0">
              <a:solidFill>
                <a:schemeClr val="tx1"/>
              </a:solidFill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00392" y="6165304"/>
            <a:ext cx="502920" cy="502920"/>
          </a:xfrm>
        </p:spPr>
        <p:txBody>
          <a:bodyPr numCol="1"/>
          <a:lstStyle/>
          <a:p>
            <a:fld id="{6BA7E28A-CFCE-44D1-9ED5-FF1A35F2656D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7" y="2996952"/>
            <a:ext cx="8640960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numCol="1" spcCol="720000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Meet Us at</a:t>
            </a:r>
          </a:p>
          <a:p>
            <a:pPr algn="ctr"/>
            <a:r>
              <a:rPr lang="en-US" sz="2000" b="1" dirty="0" smtClean="0">
                <a:latin typeface="Leelawadee" pitchFamily="34" charset="-34"/>
                <a:cs typeface="Leelawadee" pitchFamily="34" charset="-34"/>
              </a:rPr>
              <a:t>Si Online Technomart Private Limited,</a:t>
            </a:r>
          </a:p>
          <a:p>
            <a:pPr algn="ctr"/>
            <a:r>
              <a:rPr lang="en-US" sz="2000" b="1" dirty="0" smtClean="0">
                <a:latin typeface="Leelawadee" pitchFamily="34" charset="-34"/>
                <a:cs typeface="Leelawadee" pitchFamily="34" charset="-34"/>
              </a:rPr>
              <a:t>6, </a:t>
            </a:r>
            <a:r>
              <a:rPr lang="en-US" sz="2000" b="1" dirty="0" err="1">
                <a:latin typeface="Leelawadee" pitchFamily="34" charset="-34"/>
                <a:cs typeface="Leelawadee" pitchFamily="34" charset="-34"/>
              </a:rPr>
              <a:t>Mitra</a:t>
            </a:r>
            <a:r>
              <a:rPr lang="en-US" sz="2000" b="1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b="1" dirty="0" err="1">
                <a:latin typeface="Leelawadee" pitchFamily="34" charset="-34"/>
                <a:cs typeface="Leelawadee" pitchFamily="34" charset="-34"/>
              </a:rPr>
              <a:t>Niwas</a:t>
            </a:r>
            <a:r>
              <a:rPr lang="en-US" sz="2000" b="1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b="1" smtClean="0">
                <a:latin typeface="Leelawadee" pitchFamily="34" charset="-34"/>
                <a:cs typeface="Leelawadee" pitchFamily="34" charset="-34"/>
              </a:rPr>
              <a:t>Road, </a:t>
            </a:r>
            <a:endParaRPr lang="en-US" sz="2000" b="1" dirty="0" smtClean="0">
              <a:latin typeface="Leelawadee" pitchFamily="34" charset="-34"/>
              <a:cs typeface="Leelawadee" pitchFamily="34" charset="-34"/>
            </a:endParaRPr>
          </a:p>
          <a:p>
            <a:pPr algn="ctr"/>
            <a:r>
              <a:rPr lang="en-US" sz="2000" b="1" dirty="0" smtClean="0">
                <a:latin typeface="Leelawadee" pitchFamily="34" charset="-34"/>
                <a:cs typeface="Leelawadee" pitchFamily="34" charset="-34"/>
              </a:rPr>
              <a:t>Near </a:t>
            </a:r>
            <a:r>
              <a:rPr lang="en-US" sz="2000" b="1" dirty="0" err="1" smtClean="0">
                <a:latin typeface="Leelawadee" pitchFamily="34" charset="-34"/>
                <a:cs typeface="Leelawadee" pitchFamily="34" charset="-34"/>
              </a:rPr>
              <a:t>Rangoli</a:t>
            </a:r>
            <a:r>
              <a:rPr lang="en-US" sz="2000" b="1" dirty="0" smtClean="0">
                <a:latin typeface="Leelawadee" pitchFamily="34" charset="-34"/>
                <a:cs typeface="Leelawadee" pitchFamily="34" charset="-34"/>
              </a:rPr>
              <a:t>,</a:t>
            </a:r>
          </a:p>
          <a:p>
            <a:pPr algn="ctr"/>
            <a:r>
              <a:rPr lang="en-US" sz="2000" b="1" dirty="0" smtClean="0">
                <a:latin typeface="Leelawadee" pitchFamily="34" charset="-34"/>
                <a:cs typeface="Leelawadee" pitchFamily="34" charset="-34"/>
              </a:rPr>
              <a:t>Ratlam (MP) 457001</a:t>
            </a:r>
            <a:endParaRPr lang="en-US" sz="2000" b="1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35494" y="1973965"/>
            <a:ext cx="3128994" cy="707886"/>
          </a:xfrm>
          <a:prstGeom prst="rect">
            <a:avLst/>
          </a:prstGeom>
          <a:noFill/>
        </p:spPr>
        <p:txBody>
          <a:bodyPr wrap="square" numCol="1" spcCol="720000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Email Us at </a:t>
            </a:r>
          </a:p>
          <a:p>
            <a:pPr algn="ctr"/>
            <a:r>
              <a:rPr lang="en-US" sz="2000" b="1" dirty="0" smtClean="0">
                <a:latin typeface="Leelawadee" pitchFamily="34" charset="-34"/>
                <a:cs typeface="Leelawadee" pitchFamily="34" charset="-34"/>
                <a:hlinkClick r:id="rId2"/>
              </a:rPr>
              <a:t>support@sionline.co.in</a:t>
            </a:r>
            <a:endParaRPr lang="en-US" sz="2000" b="1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1990255"/>
            <a:ext cx="2940408" cy="707886"/>
          </a:xfrm>
          <a:prstGeom prst="rect">
            <a:avLst/>
          </a:prstGeom>
          <a:noFill/>
        </p:spPr>
        <p:txBody>
          <a:bodyPr wrap="square" numCol="1" spcCol="720000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Visit us at </a:t>
            </a:r>
          </a:p>
          <a:p>
            <a:pPr algn="ctr"/>
            <a:r>
              <a:rPr lang="en-US" sz="2000" b="1" dirty="0" smtClean="0">
                <a:latin typeface="Leelawadee" pitchFamily="34" charset="-34"/>
                <a:cs typeface="Leelawadee" pitchFamily="34" charset="-34"/>
                <a:hlinkClick r:id="rId3"/>
              </a:rPr>
              <a:t>www.sionline.co.in</a:t>
            </a:r>
            <a:endParaRPr lang="en-US" sz="2000" b="1" dirty="0" smtClean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332656"/>
            <a:ext cx="6912768" cy="7386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 smtClean="0">
                <a:solidFill>
                  <a:schemeClr val="bg1"/>
                </a:solidFill>
                <a:latin typeface="Leelawadee" pitchFamily="34" charset="-34"/>
                <a:cs typeface="Leelawadee" pitchFamily="34" charset="-34"/>
              </a:rPr>
              <a:t>Thank You</a:t>
            </a:r>
            <a:endParaRPr lang="en-US" sz="4200" b="1" dirty="0">
              <a:solidFill>
                <a:schemeClr val="bg1"/>
              </a:solidFill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85476" y="1977770"/>
            <a:ext cx="2940408" cy="707886"/>
          </a:xfrm>
          <a:prstGeom prst="rect">
            <a:avLst/>
          </a:prstGeom>
          <a:noFill/>
        </p:spPr>
        <p:txBody>
          <a:bodyPr wrap="square" numCol="1" spcCol="720000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Call us at </a:t>
            </a:r>
          </a:p>
          <a:p>
            <a:pPr algn="ctr"/>
            <a:r>
              <a:rPr lang="en-US" sz="2000" b="1" dirty="0" smtClean="0">
                <a:latin typeface="Leelawadee" pitchFamily="34" charset="-34"/>
                <a:cs typeface="Leelawadee" pitchFamily="34" charset="-34"/>
              </a:rPr>
              <a:t>8821822500</a:t>
            </a:r>
          </a:p>
        </p:txBody>
      </p:sp>
    </p:spTree>
    <p:extLst>
      <p:ext uri="{BB962C8B-B14F-4D97-AF65-F5344CB8AC3E}">
        <p14:creationId xmlns:p14="http://schemas.microsoft.com/office/powerpoint/2010/main" val="330583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	</a:t>
            </a:r>
          </a:p>
        </p:txBody>
      </p:sp>
      <p:pic>
        <p:nvPicPr>
          <p:cNvPr id="1026" name="Picture 2" descr="https://www.sionline.co.in/assets/images/irctc_agent_icon/ae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5" y="691535"/>
            <a:ext cx="8376865" cy="345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4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0374" y="1124744"/>
            <a:ext cx="874191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Page Keywords:</a:t>
            </a:r>
            <a:r>
              <a:rPr lang="en-US" sz="3600" dirty="0"/>
              <a:t> </a:t>
            </a:r>
            <a:endParaRPr lang="en-US" sz="3600" dirty="0" smtClean="0"/>
          </a:p>
          <a:p>
            <a:r>
              <a:rPr lang="en-US" sz="5200" b="1" dirty="0" smtClean="0">
                <a:solidFill>
                  <a:srgbClr val="FF0000"/>
                </a:solidFill>
              </a:rPr>
              <a:t>AEPS </a:t>
            </a:r>
            <a:r>
              <a:rPr lang="en-US" sz="5200" b="1" dirty="0">
                <a:solidFill>
                  <a:srgbClr val="FF0000"/>
                </a:solidFill>
              </a:rPr>
              <a:t>AGENT REGISTRATION </a:t>
            </a:r>
            <a:endParaRPr lang="en-US" sz="5200" b="1" dirty="0" smtClean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r>
              <a:rPr lang="en-US" dirty="0" smtClean="0"/>
              <a:t>AEPS </a:t>
            </a:r>
            <a:r>
              <a:rPr lang="en-US" dirty="0"/>
              <a:t>AGENT REGISTRATION | AEPS Agent Registration | </a:t>
            </a:r>
            <a:r>
              <a:rPr lang="en-US" dirty="0" err="1"/>
              <a:t>aeps</a:t>
            </a:r>
            <a:r>
              <a:rPr lang="en-US" dirty="0"/>
              <a:t> agent registration | </a:t>
            </a:r>
            <a:r>
              <a:rPr lang="en-US" dirty="0" err="1"/>
              <a:t>aeps</a:t>
            </a:r>
            <a:r>
              <a:rPr lang="en-US" dirty="0"/>
              <a:t> agent login | </a:t>
            </a:r>
            <a:r>
              <a:rPr lang="en-US" dirty="0" err="1"/>
              <a:t>aadhar</a:t>
            </a:r>
            <a:r>
              <a:rPr lang="en-US" dirty="0"/>
              <a:t> enabled payment system agent registration | become </a:t>
            </a:r>
            <a:r>
              <a:rPr lang="en-US" dirty="0" err="1"/>
              <a:t>aeps</a:t>
            </a:r>
            <a:r>
              <a:rPr lang="en-US" dirty="0"/>
              <a:t> agent | create </a:t>
            </a:r>
            <a:r>
              <a:rPr lang="en-US" dirty="0" err="1"/>
              <a:t>aeps</a:t>
            </a:r>
            <a:r>
              <a:rPr lang="en-US" dirty="0"/>
              <a:t> agent login id | </a:t>
            </a:r>
            <a:r>
              <a:rPr lang="en-US" dirty="0" err="1"/>
              <a:t>aeps</a:t>
            </a:r>
            <a:r>
              <a:rPr lang="en-US" dirty="0"/>
              <a:t> agency registration | </a:t>
            </a:r>
            <a:r>
              <a:rPr lang="en-US" dirty="0" err="1"/>
              <a:t>aeps</a:t>
            </a:r>
            <a:r>
              <a:rPr lang="en-US" dirty="0"/>
              <a:t> agent </a:t>
            </a:r>
            <a:r>
              <a:rPr lang="en-US" dirty="0" err="1"/>
              <a:t>kaise</a:t>
            </a:r>
            <a:r>
              <a:rPr lang="en-US" dirty="0"/>
              <a:t> bane | </a:t>
            </a:r>
            <a:r>
              <a:rPr lang="en-US" dirty="0" err="1"/>
              <a:t>aeps</a:t>
            </a:r>
            <a:r>
              <a:rPr lang="en-US" dirty="0"/>
              <a:t> license | </a:t>
            </a:r>
            <a:r>
              <a:rPr lang="en-US" dirty="0" err="1"/>
              <a:t>aeps</a:t>
            </a:r>
            <a:r>
              <a:rPr lang="en-US" dirty="0"/>
              <a:t> agency provider | </a:t>
            </a:r>
            <a:r>
              <a:rPr lang="en-US" dirty="0" err="1"/>
              <a:t>aeps</a:t>
            </a:r>
            <a:r>
              <a:rPr lang="en-US" dirty="0"/>
              <a:t> </a:t>
            </a:r>
            <a:r>
              <a:rPr lang="en-US" dirty="0" err="1"/>
              <a:t>authorised</a:t>
            </a:r>
            <a:r>
              <a:rPr lang="en-US" dirty="0"/>
              <a:t> agent institution | </a:t>
            </a:r>
            <a:r>
              <a:rPr lang="en-US" dirty="0" err="1"/>
              <a:t>aeps</a:t>
            </a:r>
            <a:r>
              <a:rPr lang="en-US" dirty="0"/>
              <a:t> authorized agent | </a:t>
            </a:r>
            <a:r>
              <a:rPr lang="en-US" dirty="0" err="1"/>
              <a:t>aeps</a:t>
            </a:r>
            <a:r>
              <a:rPr lang="en-US" dirty="0"/>
              <a:t> principal service provider | </a:t>
            </a:r>
            <a:r>
              <a:rPr lang="en-US" dirty="0" err="1"/>
              <a:t>aeps</a:t>
            </a:r>
            <a:r>
              <a:rPr lang="en-US" dirty="0"/>
              <a:t> agent registration fee | </a:t>
            </a:r>
            <a:r>
              <a:rPr lang="en-US" dirty="0" err="1"/>
              <a:t>aeps</a:t>
            </a:r>
            <a:r>
              <a:rPr lang="en-US" dirty="0"/>
              <a:t> agency provider | how to get </a:t>
            </a:r>
            <a:r>
              <a:rPr lang="en-US" dirty="0" err="1"/>
              <a:t>aeps</a:t>
            </a:r>
            <a:r>
              <a:rPr lang="en-US" dirty="0"/>
              <a:t> agency | </a:t>
            </a:r>
            <a:r>
              <a:rPr lang="en-US" dirty="0" err="1"/>
              <a:t>irctc</a:t>
            </a:r>
            <a:r>
              <a:rPr lang="en-US" dirty="0"/>
              <a:t> agent registration | </a:t>
            </a:r>
            <a:r>
              <a:rPr lang="en-US" dirty="0" err="1"/>
              <a:t>kisok</a:t>
            </a:r>
            <a:r>
              <a:rPr lang="en-US" dirty="0"/>
              <a:t> banking | bank </a:t>
            </a:r>
            <a:r>
              <a:rPr lang="en-US" dirty="0" err="1"/>
              <a:t>grahak</a:t>
            </a:r>
            <a:r>
              <a:rPr lang="en-US" dirty="0"/>
              <a:t> </a:t>
            </a:r>
            <a:r>
              <a:rPr lang="en-US" dirty="0" err="1"/>
              <a:t>seva</a:t>
            </a:r>
            <a:r>
              <a:rPr lang="en-US" dirty="0"/>
              <a:t> </a:t>
            </a:r>
            <a:r>
              <a:rPr lang="en-US" dirty="0" err="1"/>
              <a:t>kendra</a:t>
            </a:r>
            <a:r>
              <a:rPr lang="en-US" dirty="0"/>
              <a:t> | </a:t>
            </a:r>
            <a:r>
              <a:rPr lang="en-US" dirty="0" err="1"/>
              <a:t>fastag</a:t>
            </a:r>
            <a:r>
              <a:rPr lang="en-US" dirty="0"/>
              <a:t> | </a:t>
            </a:r>
            <a:r>
              <a:rPr lang="en-US" dirty="0" err="1"/>
              <a:t>aeps</a:t>
            </a:r>
            <a:r>
              <a:rPr lang="en-US" dirty="0"/>
              <a:t> | </a:t>
            </a:r>
            <a:r>
              <a:rPr lang="en-US" dirty="0" err="1"/>
              <a:t>aadhar</a:t>
            </a:r>
            <a:r>
              <a:rPr lang="en-US" dirty="0"/>
              <a:t> enabled payment system | </a:t>
            </a:r>
            <a:r>
              <a:rPr lang="en-US" dirty="0" err="1"/>
              <a:t>bharat</a:t>
            </a:r>
            <a:r>
              <a:rPr lang="en-US" dirty="0"/>
              <a:t> bill payment system | mini </a:t>
            </a:r>
            <a:r>
              <a:rPr lang="en-US" dirty="0" err="1"/>
              <a:t>atm</a:t>
            </a:r>
            <a:r>
              <a:rPr lang="en-US" dirty="0"/>
              <a:t> | money </a:t>
            </a:r>
            <a:r>
              <a:rPr lang="en-US" dirty="0" err="1"/>
              <a:t>trasnfer</a:t>
            </a:r>
            <a:r>
              <a:rPr lang="en-US" dirty="0"/>
              <a:t> | </a:t>
            </a:r>
            <a:r>
              <a:rPr lang="en-US" dirty="0" err="1"/>
              <a:t>bbps</a:t>
            </a:r>
            <a:r>
              <a:rPr lang="en-US" dirty="0"/>
              <a:t> | </a:t>
            </a:r>
            <a:r>
              <a:rPr lang="en-US" dirty="0" err="1"/>
              <a:t>irctc</a:t>
            </a:r>
            <a:r>
              <a:rPr lang="en-US" dirty="0"/>
              <a:t> | Pancard | </a:t>
            </a:r>
            <a:r>
              <a:rPr lang="en-US" dirty="0" err="1"/>
              <a:t>uti</a:t>
            </a:r>
            <a:r>
              <a:rPr lang="en-US" dirty="0"/>
              <a:t> </a:t>
            </a:r>
            <a:r>
              <a:rPr lang="en-US" dirty="0" err="1"/>
              <a:t>psa</a:t>
            </a:r>
            <a:r>
              <a:rPr lang="en-US" dirty="0"/>
              <a:t> </a:t>
            </a:r>
            <a:r>
              <a:rPr lang="en-US" dirty="0" err="1"/>
              <a:t>pancard</a:t>
            </a:r>
            <a:r>
              <a:rPr lang="en-US" dirty="0"/>
              <a:t> agent registration | multi recharge </a:t>
            </a:r>
            <a:r>
              <a:rPr lang="en-US" dirty="0" err="1" smtClean="0"/>
              <a:t>sim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57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6688" y="260648"/>
            <a:ext cx="8327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Leelawadee"/>
                <a:cs typeface="Leelawadee"/>
              </a:rPr>
              <a:t>Introduction:</a:t>
            </a:r>
            <a:endParaRPr lang="en-US" dirty="0">
              <a:latin typeface="Leelawadee"/>
              <a:cs typeface="Leelawade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6688" y="812728"/>
            <a:ext cx="806489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Leelawadee"/>
                <a:ea typeface="Calibri" panose="020F0502020204030204" pitchFamily="34" charset="0"/>
                <a:cs typeface="Arial" panose="020B0604020202020204" pitchFamily="34" charset="0"/>
              </a:rPr>
              <a:t>We </a:t>
            </a:r>
            <a:r>
              <a:rPr lang="en-US" dirty="0">
                <a:latin typeface="Leelawadee"/>
                <a:ea typeface="Calibri" panose="020F0502020204030204" pitchFamily="34" charset="0"/>
                <a:cs typeface="Arial" panose="020B0604020202020204" pitchFamily="34" charset="0"/>
              </a:rPr>
              <a:t>introduce Our Self as </a:t>
            </a:r>
            <a:r>
              <a:rPr lang="en-US" b="1" dirty="0">
                <a:latin typeface="Leelawadee"/>
                <a:ea typeface="Calibri" panose="020F0502020204030204" pitchFamily="34" charset="0"/>
                <a:cs typeface="Arial" panose="020B0604020202020204" pitchFamily="34" charset="0"/>
              </a:rPr>
              <a:t>SI Online </a:t>
            </a:r>
            <a:r>
              <a:rPr lang="en-US" b="1" dirty="0" err="1">
                <a:latin typeface="Leelawadee"/>
                <a:ea typeface="Calibri" panose="020F0502020204030204" pitchFamily="34" charset="0"/>
                <a:cs typeface="Arial" panose="020B0604020202020204" pitchFamily="34" charset="0"/>
              </a:rPr>
              <a:t>Technomart</a:t>
            </a:r>
            <a:r>
              <a:rPr lang="en-US" b="1" dirty="0">
                <a:latin typeface="Leelawadee"/>
                <a:ea typeface="Calibri" panose="020F0502020204030204" pitchFamily="34" charset="0"/>
                <a:cs typeface="Arial" panose="020B0604020202020204" pitchFamily="34" charset="0"/>
              </a:rPr>
              <a:t> Private Limited,</a:t>
            </a:r>
            <a:r>
              <a:rPr lang="en-US" dirty="0">
                <a:latin typeface="Leelawadee"/>
                <a:ea typeface="Calibri" panose="020F0502020204030204" pitchFamily="34" charset="0"/>
                <a:cs typeface="Arial" panose="020B0604020202020204" pitchFamily="34" charset="0"/>
              </a:rPr>
              <a:t> A Company </a:t>
            </a:r>
            <a:r>
              <a:rPr lang="en-US" b="1" dirty="0">
                <a:latin typeface="Leelawadee"/>
                <a:ea typeface="Calibri" panose="020F0502020204030204" pitchFamily="34" charset="0"/>
                <a:cs typeface="Arial" panose="020B0604020202020204" pitchFamily="34" charset="0"/>
              </a:rPr>
              <a:t>Founded in Year 2011</a:t>
            </a:r>
            <a:r>
              <a:rPr lang="en-US" dirty="0">
                <a:latin typeface="Leelawadee"/>
                <a:ea typeface="Calibri" panose="020F0502020204030204" pitchFamily="34" charset="0"/>
                <a:cs typeface="Arial" panose="020B0604020202020204" pitchFamily="34" charset="0"/>
              </a:rPr>
              <a:t> With Working for Mobile &amp; DTH Multi Recharge. From There to Today we have came a long </a:t>
            </a:r>
            <a:r>
              <a:rPr lang="en-US" dirty="0" smtClean="0">
                <a:latin typeface="Leelawadee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en-US" dirty="0">
                <a:latin typeface="Leelawadee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Leelawadee"/>
              </a:rPr>
              <a:t>as </a:t>
            </a:r>
            <a:r>
              <a:rPr lang="en-US" dirty="0" err="1">
                <a:latin typeface="Leelawadee"/>
              </a:rPr>
              <a:t>Authorised</a:t>
            </a:r>
            <a:r>
              <a:rPr lang="en-US" dirty="0">
                <a:latin typeface="Leelawadee"/>
              </a:rPr>
              <a:t> Principal Service Provider of IRCTC in </a:t>
            </a:r>
            <a:r>
              <a:rPr lang="en-US" dirty="0" smtClean="0">
                <a:latin typeface="Leelawadee"/>
              </a:rPr>
              <a:t>May'2018</a:t>
            </a:r>
          </a:p>
          <a:p>
            <a:pPr>
              <a:lnSpc>
                <a:spcPct val="150000"/>
              </a:lnSpc>
            </a:pPr>
            <a:endParaRPr lang="en-US" dirty="0">
              <a:latin typeface="Leelawadee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Leelawadee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effectLst/>
              <a:latin typeface="Leelawadee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07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5576" y="212628"/>
            <a:ext cx="7122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Our Presence &amp; Network:</a:t>
            </a:r>
          </a:p>
          <a:p>
            <a:endParaRPr lang="en-US" sz="2200" dirty="0">
              <a:cs typeface="Leelawade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5576" y="982069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Having Presence in Across India in All States From East to West &amp; North To South.,  </a:t>
            </a:r>
            <a:r>
              <a:rPr lang="en-US" b="1" dirty="0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we right now have around 1000+ LIVE WORKING AGENTS </a:t>
            </a:r>
            <a:r>
              <a:rPr lang="en-US" dirty="0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in </a:t>
            </a:r>
            <a:r>
              <a:rPr lang="en-US" dirty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all verticals </a:t>
            </a:r>
            <a:r>
              <a:rPr lang="en-US" dirty="0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Biz Telecom, Travel, Medical Stores, Ticket Booking </a:t>
            </a:r>
            <a:r>
              <a:rPr lang="en-US" dirty="0" err="1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Centres</a:t>
            </a:r>
            <a:r>
              <a:rPr lang="en-US" dirty="0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, E-</a:t>
            </a:r>
            <a:r>
              <a:rPr lang="en-US" dirty="0" err="1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Governace</a:t>
            </a:r>
            <a:r>
              <a:rPr lang="en-US" dirty="0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Facilation</a:t>
            </a:r>
            <a:r>
              <a:rPr lang="en-US" dirty="0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Centres</a:t>
            </a:r>
            <a:r>
              <a:rPr lang="en-US" dirty="0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&amp; Across Geographies </a:t>
            </a:r>
            <a:r>
              <a:rPr lang="en-US" b="1" dirty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of </a:t>
            </a:r>
            <a:r>
              <a:rPr lang="en-US" b="1" dirty="0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INDIA</a:t>
            </a:r>
            <a:r>
              <a:rPr lang="en-US" b="1" dirty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in All States of India from Kashmir to </a:t>
            </a:r>
            <a:r>
              <a:rPr lang="en-US" dirty="0" err="1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Kanyakumari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8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Actual Photograph of Some of Our Agents Across India</a:t>
            </a:r>
            <a:endParaRPr lang="en-US" sz="2200" dirty="0">
              <a:cs typeface="Leelawadee"/>
            </a:endParaRPr>
          </a:p>
        </p:txBody>
      </p:sp>
      <p:pic>
        <p:nvPicPr>
          <p:cNvPr id="3074" name="Picture 2" descr="https://www.sionline.co.in/assets/images/irctc-agent-registration/agent_ba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88" y="980728"/>
            <a:ext cx="826159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12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Services We Offer: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813" y="908720"/>
            <a:ext cx="5844357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  <a:cs typeface="Leelawadee"/>
              </a:rPr>
              <a:t>IRCTC Agent Registration for Railway E-Ticket Booking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</a:rPr>
              <a:t>AEPS – Aadhar Enabled Payment System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</a:rPr>
              <a:t>BBPS – Bharat Bill Payment System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</a:rPr>
              <a:t>Mini ATM Cash </a:t>
            </a:r>
            <a:r>
              <a:rPr lang="en-US" dirty="0" err="1" smtClean="0">
                <a:latin typeface="Leelawadee"/>
              </a:rPr>
              <a:t>Withdrawl</a:t>
            </a:r>
            <a:endParaRPr lang="en-US" dirty="0" smtClean="0">
              <a:latin typeface="Leelawadee"/>
            </a:endParaRPr>
          </a:p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</a:rPr>
              <a:t>Micro ATM Card Swipe Machine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</a:rPr>
              <a:t>AIR &amp; Bus Ticket Booking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Leelawadee"/>
              </a:rPr>
              <a:t>M</a:t>
            </a:r>
            <a:r>
              <a:rPr lang="en-US" dirty="0" smtClean="0">
                <a:latin typeface="Leelawadee"/>
              </a:rPr>
              <a:t>obile &amp; DTH Recharge</a:t>
            </a:r>
            <a:endParaRPr lang="en-US" dirty="0">
              <a:latin typeface="Leelawadee"/>
            </a:endParaRPr>
          </a:p>
        </p:txBody>
      </p:sp>
    </p:spTree>
    <p:extLst>
      <p:ext uri="{BB962C8B-B14F-4D97-AF65-F5344CB8AC3E}">
        <p14:creationId xmlns:p14="http://schemas.microsoft.com/office/powerpoint/2010/main" val="330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About AEPS – What is AEPS ? 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813" y="908720"/>
            <a:ext cx="852214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dirty="0" err="1"/>
              <a:t>AePS</a:t>
            </a:r>
            <a:r>
              <a:rPr lang="en-US" sz="2400" dirty="0"/>
              <a:t> is a bank led model which allows online interoperable financial inclusion transaction at </a:t>
            </a:r>
            <a:r>
              <a:rPr lang="en-US" sz="2400" dirty="0" err="1"/>
              <a:t>PoS</a:t>
            </a:r>
            <a:r>
              <a:rPr lang="en-US" sz="2400" dirty="0"/>
              <a:t> (</a:t>
            </a:r>
            <a:r>
              <a:rPr lang="en-US" sz="2400" dirty="0" err="1"/>
              <a:t>MicroATM</a:t>
            </a:r>
            <a:r>
              <a:rPr lang="en-US" sz="2400" dirty="0"/>
              <a:t>) through the Business correspondent of any bank using the </a:t>
            </a:r>
            <a:r>
              <a:rPr lang="en-US" sz="2400" dirty="0" err="1"/>
              <a:t>Aadhaar</a:t>
            </a:r>
            <a:r>
              <a:rPr lang="en-US" sz="2400" dirty="0"/>
              <a:t> </a:t>
            </a:r>
            <a:r>
              <a:rPr lang="en-US" sz="2400" dirty="0" err="1"/>
              <a:t>authentication.AePS</a:t>
            </a:r>
            <a:r>
              <a:rPr lang="en-US" sz="2400" dirty="0"/>
              <a:t> allows you to do </a:t>
            </a:r>
            <a:r>
              <a:rPr lang="en-US" sz="2400" dirty="0" smtClean="0"/>
              <a:t>Various types </a:t>
            </a:r>
            <a:r>
              <a:rPr lang="en-US" sz="2400" dirty="0"/>
              <a:t>of transactions</a:t>
            </a:r>
            <a:r>
              <a:rPr lang="en-US" sz="2400" dirty="0" smtClean="0"/>
              <a:t>.</a:t>
            </a:r>
          </a:p>
          <a:p>
            <a:pPr fontAlgn="base"/>
            <a:endParaRPr lang="en-US" sz="2400" dirty="0"/>
          </a:p>
          <a:p>
            <a:pPr fontAlgn="base"/>
            <a:r>
              <a:rPr lang="en-US" sz="2400" dirty="0"/>
              <a:t>The only inputs required for a customer to do a </a:t>
            </a:r>
            <a:r>
              <a:rPr lang="en-US" sz="2400" dirty="0" smtClean="0"/>
              <a:t>transaction </a:t>
            </a:r>
            <a:r>
              <a:rPr lang="en-US" sz="2400" dirty="0"/>
              <a:t>are:-</a:t>
            </a:r>
          </a:p>
          <a:p>
            <a:r>
              <a:rPr lang="en-US" sz="2400" dirty="0"/>
              <a:t>IIN (Identifying the Bank to which the customer is associated)</a:t>
            </a:r>
          </a:p>
          <a:p>
            <a:r>
              <a:rPr lang="en-US" sz="2400" dirty="0" err="1"/>
              <a:t>Aadhaar</a:t>
            </a:r>
            <a:r>
              <a:rPr lang="en-US" sz="2400" dirty="0"/>
              <a:t> Number</a:t>
            </a:r>
          </a:p>
          <a:p>
            <a:r>
              <a:rPr lang="en-US" sz="2400" dirty="0"/>
              <a:t>Fingerprint captured during their enrollment</a:t>
            </a:r>
          </a:p>
        </p:txBody>
      </p:sp>
    </p:spTree>
    <p:extLst>
      <p:ext uri="{BB962C8B-B14F-4D97-AF65-F5344CB8AC3E}">
        <p14:creationId xmlns:p14="http://schemas.microsoft.com/office/powerpoint/2010/main" val="263133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088" y="365760"/>
            <a:ext cx="7941812" cy="548640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SiOnline</a:t>
            </a:r>
            <a:r>
              <a:rPr lang="en-US" sz="3600" dirty="0" smtClean="0">
                <a:solidFill>
                  <a:srgbClr val="FF0000"/>
                </a:solidFill>
              </a:rPr>
              <a:t> AEPS Agent Registration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2088" y="914400"/>
            <a:ext cx="85018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A1AA6"/>
                </a:solidFill>
                <a:latin typeface="Courier New" panose="02070309020205020404" pitchFamily="49" charset="0"/>
              </a:rPr>
              <a:t>SI Online </a:t>
            </a:r>
            <a:r>
              <a:rPr lang="en-US" dirty="0" err="1">
                <a:solidFill>
                  <a:srgbClr val="1A1AA6"/>
                </a:solidFill>
                <a:latin typeface="Courier New" panose="02070309020205020404" pitchFamily="49" charset="0"/>
              </a:rPr>
              <a:t>Technomart</a:t>
            </a:r>
            <a:r>
              <a:rPr lang="en-US" dirty="0">
                <a:solidFill>
                  <a:srgbClr val="1A1AA6"/>
                </a:solidFill>
                <a:latin typeface="Courier New" panose="02070309020205020404" pitchFamily="49" charset="0"/>
              </a:rPr>
              <a:t> is </a:t>
            </a:r>
            <a:r>
              <a:rPr lang="en-US" dirty="0" err="1">
                <a:solidFill>
                  <a:srgbClr val="1A1AA6"/>
                </a:solidFill>
                <a:latin typeface="Courier New" panose="02070309020205020404" pitchFamily="49" charset="0"/>
              </a:rPr>
              <a:t>Authorised</a:t>
            </a:r>
            <a:r>
              <a:rPr lang="en-US" dirty="0">
                <a:solidFill>
                  <a:srgbClr val="1A1AA6"/>
                </a:solidFill>
                <a:latin typeface="Courier New" panose="02070309020205020404" pitchFamily="49" charset="0"/>
              </a:rPr>
              <a:t> By FINO BANK for AEPS Agent Registration, With Trust of Over 9 Years </a:t>
            </a:r>
            <a:r>
              <a:rPr lang="en-US" dirty="0" err="1">
                <a:solidFill>
                  <a:srgbClr val="1A1AA6"/>
                </a:solidFill>
                <a:latin typeface="Courier New" panose="02070309020205020404" pitchFamily="49" charset="0"/>
              </a:rPr>
              <a:t>SiOnline</a:t>
            </a:r>
            <a:r>
              <a:rPr lang="en-US" dirty="0">
                <a:solidFill>
                  <a:srgbClr val="1A1AA6"/>
                </a:solidFill>
                <a:latin typeface="Courier New" panose="02070309020205020404" pitchFamily="49" charset="0"/>
              </a:rPr>
              <a:t> is India's Leading Provider for AEPS Agent Registration, </a:t>
            </a:r>
            <a:r>
              <a:rPr lang="en-US" dirty="0" err="1">
                <a:solidFill>
                  <a:srgbClr val="1A1AA6"/>
                </a:solidFill>
                <a:latin typeface="Courier New" panose="02070309020205020404" pitchFamily="49" charset="0"/>
              </a:rPr>
              <a:t>SiOnline</a:t>
            </a:r>
            <a:r>
              <a:rPr lang="en-US" dirty="0">
                <a:solidFill>
                  <a:srgbClr val="1A1AA6"/>
                </a:solidFill>
                <a:latin typeface="Courier New" panose="02070309020205020404" pitchFamily="49" charset="0"/>
              </a:rPr>
              <a:t> is allowed to appoint </a:t>
            </a:r>
            <a:r>
              <a:rPr lang="en-US" dirty="0" err="1">
                <a:solidFill>
                  <a:srgbClr val="1A1AA6"/>
                </a:solidFill>
                <a:latin typeface="Courier New" panose="02070309020205020404" pitchFamily="49" charset="0"/>
              </a:rPr>
              <a:t>Authorised</a:t>
            </a:r>
            <a:r>
              <a:rPr lang="en-US" dirty="0">
                <a:solidFill>
                  <a:srgbClr val="1A1AA6"/>
                </a:solidFill>
                <a:latin typeface="Courier New" panose="02070309020205020404" pitchFamily="49" charset="0"/>
              </a:rPr>
              <a:t> AEPS (Aadhar Enabled Payment System) agent across </a:t>
            </a:r>
            <a:r>
              <a:rPr lang="en-US" dirty="0" err="1">
                <a:solidFill>
                  <a:srgbClr val="1A1AA6"/>
                </a:solidFill>
                <a:latin typeface="Courier New" panose="02070309020205020404" pitchFamily="49" charset="0"/>
              </a:rPr>
              <a:t>india</a:t>
            </a:r>
            <a:r>
              <a:rPr lang="en-US" dirty="0">
                <a:solidFill>
                  <a:srgbClr val="1A1AA6"/>
                </a:solidFill>
                <a:latin typeface="Courier New" panose="02070309020205020404" pitchFamily="49" charset="0"/>
              </a:rPr>
              <a:t>. we provide AEPS AGENT REGISTRATION Facility through our Aadhar Enabled Payment System Agent registration done through </a:t>
            </a:r>
            <a:r>
              <a:rPr lang="en-US" dirty="0" err="1">
                <a:solidFill>
                  <a:srgbClr val="1A1AA6"/>
                </a:solidFill>
                <a:latin typeface="Courier New" panose="02070309020205020404" pitchFamily="49" charset="0"/>
              </a:rPr>
              <a:t>sionline</a:t>
            </a:r>
            <a:r>
              <a:rPr lang="en-US" dirty="0">
                <a:solidFill>
                  <a:srgbClr val="1A1AA6"/>
                </a:solidFill>
                <a:latin typeface="Courier New" panose="02070309020205020404" pitchFamily="49" charset="0"/>
              </a:rPr>
              <a:t>. contact us for </a:t>
            </a:r>
            <a:r>
              <a:rPr lang="en-US" dirty="0" err="1">
                <a:solidFill>
                  <a:srgbClr val="1A1AA6"/>
                </a:solidFill>
                <a:latin typeface="Courier New" panose="02070309020205020404" pitchFamily="49" charset="0"/>
              </a:rPr>
              <a:t>aadhar</a:t>
            </a:r>
            <a:r>
              <a:rPr lang="en-US" dirty="0">
                <a:solidFill>
                  <a:srgbClr val="1A1AA6"/>
                </a:solidFill>
                <a:latin typeface="Courier New" panose="02070309020205020404" pitchFamily="49" charset="0"/>
              </a:rPr>
              <a:t> enabled payment system - AEPS Agent Registration. </a:t>
            </a:r>
            <a:r>
              <a:rPr lang="en-US" dirty="0" err="1">
                <a:solidFill>
                  <a:srgbClr val="1A1AA6"/>
                </a:solidFill>
                <a:latin typeface="Courier New" panose="02070309020205020404" pitchFamily="49" charset="0"/>
              </a:rPr>
              <a:t>aeps</a:t>
            </a:r>
            <a:r>
              <a:rPr lang="en-US" dirty="0">
                <a:solidFill>
                  <a:srgbClr val="1A1AA6"/>
                </a:solidFill>
                <a:latin typeface="Courier New" panose="02070309020205020404" pitchFamily="49" charset="0"/>
              </a:rPr>
              <a:t> agent </a:t>
            </a:r>
            <a:r>
              <a:rPr lang="en-US" dirty="0" err="1">
                <a:solidFill>
                  <a:srgbClr val="1A1AA6"/>
                </a:solidFill>
                <a:latin typeface="Courier New" panose="02070309020205020404" pitchFamily="49" charset="0"/>
              </a:rPr>
              <a:t>kaise</a:t>
            </a:r>
            <a:r>
              <a:rPr lang="en-US" dirty="0">
                <a:solidFill>
                  <a:srgbClr val="1A1AA6"/>
                </a:solidFill>
                <a:latin typeface="Courier New" panose="02070309020205020404" pitchFamily="49" charset="0"/>
              </a:rPr>
              <a:t> bane. AEPS is an Aadhar Card Verification Based System for Cash </a:t>
            </a:r>
            <a:r>
              <a:rPr lang="en-US" dirty="0" err="1">
                <a:solidFill>
                  <a:srgbClr val="1A1AA6"/>
                </a:solidFill>
                <a:latin typeface="Courier New" panose="02070309020205020404" pitchFamily="49" charset="0"/>
              </a:rPr>
              <a:t>Withdrawl</a:t>
            </a:r>
            <a:r>
              <a:rPr lang="en-US" dirty="0">
                <a:solidFill>
                  <a:srgbClr val="1A1AA6"/>
                </a:solidFill>
                <a:latin typeface="Courier New" panose="02070309020205020404" pitchFamily="49" charset="0"/>
              </a:rPr>
              <a:t> &amp; Balance Inquiry of Any Bank Account in India. With AEPS You Can do Cash </a:t>
            </a:r>
            <a:r>
              <a:rPr lang="en-US" dirty="0" err="1">
                <a:solidFill>
                  <a:srgbClr val="1A1AA6"/>
                </a:solidFill>
                <a:latin typeface="Courier New" panose="02070309020205020404" pitchFamily="49" charset="0"/>
              </a:rPr>
              <a:t>Withdrawl</a:t>
            </a:r>
            <a:r>
              <a:rPr lang="en-US" dirty="0">
                <a:solidFill>
                  <a:srgbClr val="1A1AA6"/>
                </a:solidFill>
                <a:latin typeface="Courier New" panose="02070309020205020404" pitchFamily="49" charset="0"/>
              </a:rPr>
              <a:t> &amp; Balance Inquiry 24x7x365. With </a:t>
            </a:r>
            <a:r>
              <a:rPr lang="en-US" dirty="0" err="1">
                <a:solidFill>
                  <a:srgbClr val="1A1AA6"/>
                </a:solidFill>
                <a:latin typeface="Courier New" panose="02070309020205020404" pitchFamily="49" charset="0"/>
              </a:rPr>
              <a:t>SiOnline</a:t>
            </a:r>
            <a:r>
              <a:rPr lang="en-US" dirty="0">
                <a:solidFill>
                  <a:srgbClr val="1A1AA6"/>
                </a:solidFill>
                <a:latin typeface="Courier New" panose="02070309020205020404" pitchFamily="49" charset="0"/>
              </a:rPr>
              <a:t> AEPS you get instant transaction confirmation, </a:t>
            </a:r>
            <a:r>
              <a:rPr lang="en-US" dirty="0" err="1">
                <a:solidFill>
                  <a:srgbClr val="1A1AA6"/>
                </a:solidFill>
                <a:latin typeface="Courier New" panose="02070309020205020404" pitchFamily="49" charset="0"/>
              </a:rPr>
              <a:t>SiOnline</a:t>
            </a:r>
            <a:r>
              <a:rPr lang="en-US" dirty="0">
                <a:solidFill>
                  <a:srgbClr val="1A1AA6"/>
                </a:solidFill>
                <a:latin typeface="Courier New" panose="02070309020205020404" pitchFamily="49" charset="0"/>
              </a:rPr>
              <a:t> AEPS - Powered Directly By FINO Bank.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826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AEPS Features – Aadhar Enabled Payment System	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813" y="908720"/>
            <a:ext cx="852214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200" dirty="0"/>
              <a:t>AEPS Based Payment Solution</a:t>
            </a:r>
          </a:p>
          <a:p>
            <a:pPr fontAlgn="base"/>
            <a:r>
              <a:rPr lang="en-US" sz="2200" dirty="0"/>
              <a:t>AEPS Services offered By NPCI</a:t>
            </a:r>
          </a:p>
          <a:p>
            <a:pPr fontAlgn="base"/>
            <a:r>
              <a:rPr lang="en-US" sz="2200" dirty="0"/>
              <a:t>Access any bank account through </a:t>
            </a:r>
            <a:r>
              <a:rPr lang="en-US" sz="2200" dirty="0" err="1"/>
              <a:t>aadhar</a:t>
            </a:r>
            <a:r>
              <a:rPr lang="en-US" sz="2200" dirty="0"/>
              <a:t> Verification</a:t>
            </a:r>
          </a:p>
          <a:p>
            <a:pPr fontAlgn="base"/>
            <a:r>
              <a:rPr lang="en-US" sz="2200" dirty="0"/>
              <a:t>Any Bank Cash </a:t>
            </a:r>
            <a:r>
              <a:rPr lang="en-US" sz="2200" dirty="0" err="1"/>
              <a:t>Withdrawl</a:t>
            </a:r>
            <a:endParaRPr lang="en-US" sz="2200" dirty="0"/>
          </a:p>
          <a:p>
            <a:pPr fontAlgn="base"/>
            <a:r>
              <a:rPr lang="en-US" sz="2200" dirty="0"/>
              <a:t>Any Bank Account Balance inquiry</a:t>
            </a:r>
          </a:p>
          <a:p>
            <a:pPr fontAlgn="base"/>
            <a:r>
              <a:rPr lang="en-US" sz="2200" dirty="0"/>
              <a:t>Service Available 24 x 7 - 365 Days</a:t>
            </a:r>
          </a:p>
          <a:p>
            <a:pPr fontAlgn="base"/>
            <a:r>
              <a:rPr lang="en-US" sz="2200" dirty="0"/>
              <a:t>Easy to Use, Safe &amp; Secure Method</a:t>
            </a:r>
          </a:p>
          <a:p>
            <a:pPr fontAlgn="base"/>
            <a:r>
              <a:rPr lang="en-US" sz="2200" dirty="0"/>
              <a:t>Very Simple Aadhar Finger Authentication</a:t>
            </a:r>
          </a:p>
          <a:p>
            <a:pPr fontAlgn="base"/>
            <a:r>
              <a:rPr lang="en-US" sz="2200" dirty="0"/>
              <a:t>Convert Shop into a Mini Bank</a:t>
            </a:r>
          </a:p>
          <a:p>
            <a:pPr fontAlgn="base"/>
            <a:r>
              <a:rPr lang="en-US" sz="2200" dirty="0"/>
              <a:t>Work from Home, Shop or Office</a:t>
            </a:r>
          </a:p>
        </p:txBody>
      </p:sp>
    </p:spTree>
    <p:extLst>
      <p:ext uri="{BB962C8B-B14F-4D97-AF65-F5344CB8AC3E}">
        <p14:creationId xmlns:p14="http://schemas.microsoft.com/office/powerpoint/2010/main" val="363109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320</TotalTime>
  <Words>960</Words>
  <Application>Microsoft Office PowerPoint</Application>
  <PresentationFormat>On-screen Show (4:3)</PresentationFormat>
  <Paragraphs>150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Calibri</vt:lpstr>
      <vt:lpstr>Courier New</vt:lpstr>
      <vt:lpstr>Franklin Gothic Book</vt:lpstr>
      <vt:lpstr>Franklin Gothic Medium</vt:lpstr>
      <vt:lpstr>Leelawadee</vt:lpstr>
      <vt:lpstr>Leelawadee UI</vt:lpstr>
      <vt:lpstr>Mangal</vt:lpstr>
      <vt:lpstr>Times New Roman</vt:lpstr>
      <vt:lpstr>Tunga</vt:lpstr>
      <vt:lpstr>Wingdings</vt:lpstr>
      <vt:lpstr>Angles</vt:lpstr>
      <vt:lpstr>Si Online Technomart private limited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SiOnline AEPS Agent Registration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Jain VK</dc:creator>
  <cp:lastModifiedBy>Windows User</cp:lastModifiedBy>
  <cp:revision>52</cp:revision>
  <dcterms:created xsi:type="dcterms:W3CDTF">2015-11-19T12:37:40Z</dcterms:created>
  <dcterms:modified xsi:type="dcterms:W3CDTF">2019-10-30T12:27:57Z</dcterms:modified>
</cp:coreProperties>
</file>